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9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A58"/>
    <a:srgbClr val="B5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3B3C01-BB84-4D19-9B54-22A70B39B3D9}" type="datetimeFigureOut">
              <a:rPr lang="fr-CA"/>
              <a:pPr>
                <a:defRPr/>
              </a:pPr>
              <a:t>2013-07-02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A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CA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14904A-45BB-4186-9346-78A5D3C6066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4021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Jocelyne: intro tirée de la première page de l’Offre de service</a:t>
            </a: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BD10A2-C06E-4DDB-96FD-882209FADBB0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CA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0D16E0-48BB-4374-AF90-DC074BC1583C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CA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C0CDC3-41EB-4138-915A-F91DAA36A125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CA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76920E-DA24-40A0-A77E-2DE3AA3D5622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CA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2416C4-BF74-4446-A2D6-C1956CE40045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CA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Jocelyne: La vision de ce modèle novateur que représente l’UFDPP est l’amélioration des services offerts aux usagers. Il s’agit également de pouvoir constater l’impact des recherches sur la pratique.</a:t>
            </a:r>
          </a:p>
          <a:p>
            <a:pPr eaLnBrk="1" hangingPunct="1">
              <a:spcBef>
                <a:spcPct val="0"/>
              </a:spcBef>
            </a:pPr>
            <a:r>
              <a:rPr lang="fr-CA" smtClean="0"/>
              <a:t>Chaque UFDPP permet de prioriser et de négocier les besoins de recherche en lien avec les pratiques de pointe. </a:t>
            </a:r>
          </a:p>
          <a:p>
            <a:pPr eaLnBrk="1" hangingPunct="1">
              <a:spcBef>
                <a:spcPct val="0"/>
              </a:spcBef>
            </a:pPr>
            <a:r>
              <a:rPr lang="fr-CA" smtClean="0"/>
              <a:t>Ces UFDPP sont ouvertes à l’ensemble des CRDITED du Québec. (Attendre d’aller sut Twitter)</a:t>
            </a:r>
          </a:p>
        </p:txBody>
      </p:sp>
      <p:sp>
        <p:nvSpPr>
          <p:cNvPr id="399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89C277-7853-4933-BBC6-5F7CBBAFCEF7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CA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Jocelyne</a:t>
            </a:r>
          </a:p>
          <a:p>
            <a:pPr eaLnBrk="1" hangingPunct="1">
              <a:spcBef>
                <a:spcPct val="0"/>
              </a:spcBef>
            </a:pPr>
            <a:r>
              <a:rPr lang="fr-CA" smtClean="0"/>
              <a:t>Le Recherché est une infolettre </a:t>
            </a:r>
          </a:p>
          <a:p>
            <a:pPr eaLnBrk="1" hangingPunct="1">
              <a:spcBef>
                <a:spcPct val="0"/>
              </a:spcBef>
            </a:pPr>
            <a:r>
              <a:rPr lang="fr-CA" smtClean="0"/>
              <a:t>Parler de Twitter et y aller pour voir la question sur les UFDPP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1DA53C-7293-4D91-9C57-371F3CDDC858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CA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47EE0D-136E-46CF-8231-ECEFD94735F9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CA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Jocelyne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  <a:p>
            <a:pPr eaLnBrk="1" hangingPunct="1">
              <a:spcBef>
                <a:spcPct val="0"/>
              </a:spcBef>
            </a:pPr>
            <a:r>
              <a:rPr lang="fr-CA" smtClean="0"/>
              <a:t>Mentionner qu’une collaboration sera faite avec le CNRIS afin d’alimenter leur cartographie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28B37-9089-47FA-B634-A201729D0D4A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CA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  <a:p>
            <a:pPr eaLnBrk="1" hangingPunct="1">
              <a:spcBef>
                <a:spcPct val="0"/>
              </a:spcBef>
            </a:pPr>
            <a:r>
              <a:rPr lang="fr-CA" smtClean="0"/>
              <a:t>Mentionner qu’une collaboration sera faite avec le CNRIS afin d’alimenter leur cartographie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CECA32-CE94-4AF7-9A3F-F99A2EDCE399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CA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Jocelyne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  <a:p>
            <a:pPr eaLnBrk="1" hangingPunct="1">
              <a:spcBef>
                <a:spcPct val="0"/>
              </a:spcBef>
            </a:pPr>
            <a:r>
              <a:rPr lang="fr-CA" smtClean="0"/>
              <a:t>Mentionner qu’une collaboration sera faite avec le CNRIS afin d’alimenter leur cartographie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91ECE-1728-45CE-881B-99F555BA7BA2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C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C14DE4-6E18-42DC-ADFA-DF56B31260F7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CA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  <a:p>
            <a:pPr eaLnBrk="1" hangingPunct="1">
              <a:spcBef>
                <a:spcPct val="0"/>
              </a:spcBef>
            </a:pPr>
            <a:r>
              <a:rPr lang="fr-CA" smtClean="0"/>
              <a:t>Mentionner qu’une collaboration sera faite avec le CNRIS afin d’alimenter leur cartographie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4B8B60-A10B-48DE-AEEB-784BB3B8A87B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CA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Jocelyne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  <a:p>
            <a:pPr eaLnBrk="1" hangingPunct="1">
              <a:spcBef>
                <a:spcPct val="0"/>
              </a:spcBef>
            </a:pPr>
            <a:r>
              <a:rPr lang="fr-CA" smtClean="0"/>
              <a:t>Mentionner qu’une collaboration sera faite avec le CNRIS afin d’alimenter leur cartographie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C42F95-11D8-41D6-BF38-A53E4C25BDC9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CA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Jocelyne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  <a:p>
            <a:pPr eaLnBrk="1" hangingPunct="1">
              <a:spcBef>
                <a:spcPct val="0"/>
              </a:spcBef>
            </a:pPr>
            <a:r>
              <a:rPr lang="fr-CA" smtClean="0"/>
              <a:t>Mentionner qu’une collaboration sera faite avec le CNRIS afin d’alimenter leur cartographie</a:t>
            </a:r>
          </a:p>
          <a:p>
            <a:pPr eaLnBrk="1" hangingPunct="1">
              <a:spcBef>
                <a:spcPct val="0"/>
              </a:spcBef>
            </a:pPr>
            <a:endParaRPr lang="fr-CA" smtClean="0"/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5822D7-4B27-40AD-8AA6-B3217CD935C9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C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AE9E7-BCDA-42F2-936B-E32FEA951811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C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0E6CEB-FE8A-4F8E-BC13-318D0D38602F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C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BDD985-28E6-4D13-9BFB-9BA1D03BA5BD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C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Jocelyne</a:t>
            </a:r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537860-0C75-4806-91A4-F348DEEE33A6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C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Jocelyne</a:t>
            </a:r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C8964-86C6-4B4C-A827-4350158F80EC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CA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Carmen: C’est avec cette équipe de chercheurs réguliers du CRDITED MCQ – IU que les collaborations sur les recherches en DI et en TED vont se faire.</a:t>
            </a:r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3086E1-79E9-41F3-A637-F56D1F33E86F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CA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smtClean="0"/>
              <a:t>Carmen</a:t>
            </a:r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567514-423E-46D4-9773-DE708FB79F95}" type="slidenum">
              <a:rPr lang="fr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C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A029F-3768-46D9-9107-F0AA03784B57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0E51-09B6-455E-AE61-B7CEB42E8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7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58FA8-4CBB-41CD-A42D-5E42E3ED213C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6163D-0368-4DC0-9AA6-4A65C3C7A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7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61DF6-1409-4A06-810F-52852E2FEA05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D6254-7938-4DEB-9F06-4817E7B7A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3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4AEAB-C884-4851-B791-9A75E080420B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DF502-5629-4EF0-8A8A-63679747F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3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20D23-9205-45DB-A539-08D037778C63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72704-6CA5-4410-B45F-3ED2AC181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2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55145-E73A-4E17-8581-5F34E7652862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39E4-D823-4253-A566-4812C6FC6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7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D56D5-BFD8-43D1-99F1-7AB13AB78E67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63166-C554-4470-9225-2A63223C85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0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65AAB-A7B0-4993-8D5D-94D73A44DBD9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260B5-101C-4AA5-86AF-AFCDD84CD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6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B0454-FC25-4177-8970-53F85B08E0C5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54B7C-78BB-4799-858F-F0A053F79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6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DBA75-9D66-426B-963F-911F08ECE6D7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5F37-912E-43B1-AA50-68059F453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2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8D4BE-D6E1-4828-A58F-CFF6E27262D0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C8E70-BAFF-4896-8EB0-FC542FFF5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9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90984A-4437-43A2-BE00-6E97A43BC7EE}" type="datetimeFigureOut">
              <a:rPr lang="en-US"/>
              <a:pPr>
                <a:defRPr/>
              </a:pPr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852B04-CF77-40F4-B2FC-41CDC0B07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://www.crditedmcq.qc.ca/publications-interne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twitter.com/#!/CRDITEDMCQIU" TargetMode="External"/><Relationship Id="rId5" Type="http://schemas.openxmlformats.org/officeDocument/2006/relationships/hyperlink" Target="http://www.facebook.com/profile.php?id=100002821073561#!/profile.php?id=100002821073561&amp;viewas=100002821073561&amp;returnto=profile" TargetMode="External"/><Relationship Id="rId4" Type="http://schemas.openxmlformats.org/officeDocument/2006/relationships/hyperlink" Target="http://www.crditedmcq.qc.c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rditedmcq.qc.ca/publications-intern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hyperlink" Target="http://www.crditedmcq.qc.ca/formatio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hyperlink" Target="http://www.facebook.com/#!/profile.php?id=100002821073561&amp;sk=wal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witter.com/#!/CRDITEDMCQIU" TargetMode="External"/><Relationship Id="rId5" Type="http://schemas.openxmlformats.org/officeDocument/2006/relationships/hyperlink" Target="http://www.crditedmcq.qc.ca/" TargetMode="External"/><Relationship Id="rId4" Type="http://schemas.openxmlformats.org/officeDocument/2006/relationships/hyperlink" Target="http://www.crditedmcq.qc.ca/offre-service" TargetMode="Externa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1050" y="4259263"/>
            <a:ext cx="4198938" cy="2093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3600" b="1" cap="small" dirty="0">
                <a:solidFill>
                  <a:srgbClr val="394A58"/>
                </a:solidFill>
                <a:latin typeface="+mn-lt"/>
                <a:cs typeface="+mn-cs"/>
              </a:rPr>
              <a:t>Présentation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A" sz="1400" b="1" cap="small" dirty="0">
              <a:solidFill>
                <a:srgbClr val="394A58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000" b="1" cap="small" dirty="0">
                <a:solidFill>
                  <a:srgbClr val="394A58"/>
                </a:solidFill>
                <a:latin typeface="+mn-lt"/>
                <a:cs typeface="+mn-cs"/>
              </a:rPr>
              <a:t>Carmen Dionne, </a:t>
            </a:r>
            <a:r>
              <a:rPr lang="fr-CA" sz="2000" cap="small" dirty="0">
                <a:solidFill>
                  <a:srgbClr val="394A58"/>
                </a:solidFill>
                <a:latin typeface="+mn-lt"/>
                <a:cs typeface="+mn-cs"/>
              </a:rPr>
              <a:t>directrice scientifique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000" b="1" cap="small" dirty="0">
                <a:solidFill>
                  <a:srgbClr val="394A58"/>
                </a:solidFill>
                <a:latin typeface="+mn-lt"/>
                <a:cs typeface="+mn-cs"/>
              </a:rPr>
              <a:t>&amp;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000" b="1" cap="small" dirty="0">
                <a:solidFill>
                  <a:srgbClr val="394A58"/>
                </a:solidFill>
                <a:latin typeface="+mn-lt"/>
                <a:cs typeface="+mn-cs"/>
              </a:rPr>
              <a:t>Jocelyne Moreau, </a:t>
            </a:r>
            <a:r>
              <a:rPr lang="fr-CA" sz="2000" cap="small" dirty="0">
                <a:solidFill>
                  <a:srgbClr val="394A58"/>
                </a:solidFill>
                <a:latin typeface="+mn-lt"/>
                <a:cs typeface="+mn-cs"/>
              </a:rPr>
              <a:t>directrice de la recherche et de la mission universitaire</a:t>
            </a:r>
          </a:p>
        </p:txBody>
      </p:sp>
      <p:sp>
        <p:nvSpPr>
          <p:cNvPr id="2051" name="ZoneTexte 2"/>
          <p:cNvSpPr txBox="1">
            <a:spLocks noChangeArrowheads="1"/>
          </p:cNvSpPr>
          <p:nvPr/>
        </p:nvSpPr>
        <p:spPr bwMode="auto">
          <a:xfrm>
            <a:off x="5938838" y="6070600"/>
            <a:ext cx="2708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CA" b="1">
                <a:solidFill>
                  <a:srgbClr val="394A58"/>
                </a:solidFill>
              </a:rPr>
              <a:t>15 septembre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L’équipe de chercheurs réguliers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13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1517650"/>
            <a:ext cx="6369050" cy="20335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Hubert Gascon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Professeur titulaire au département des sciences </a:t>
            </a:r>
            <a:r>
              <a:rPr lang="fr-CA" sz="1400" dirty="0" smtClean="0">
                <a:solidFill>
                  <a:srgbClr val="394A58"/>
                </a:solidFill>
              </a:rPr>
              <a:t>de l’éducation </a:t>
            </a:r>
            <a:r>
              <a:rPr lang="fr-CA" sz="1400" dirty="0">
                <a:solidFill>
                  <a:srgbClr val="394A58"/>
                </a:solidFill>
              </a:rPr>
              <a:t>de l’Université du Québec à </a:t>
            </a:r>
            <a:r>
              <a:rPr lang="fr-CA" sz="1400" dirty="0" smtClean="0">
                <a:solidFill>
                  <a:srgbClr val="394A58"/>
                </a:solidFill>
              </a:rPr>
              <a:t>Rimouski (UQAR) (Campus </a:t>
            </a:r>
            <a:r>
              <a:rPr lang="fr-CA" sz="1400" dirty="0">
                <a:solidFill>
                  <a:srgbClr val="394A58"/>
                </a:solidFill>
              </a:rPr>
              <a:t>de Lévis</a:t>
            </a:r>
            <a:r>
              <a:rPr lang="fr-CA" sz="1400" dirty="0" smtClean="0">
                <a:solidFill>
                  <a:srgbClr val="394A58"/>
                </a:solidFill>
              </a:rPr>
              <a:t>)</a:t>
            </a:r>
            <a:endParaRPr lang="fr-CA" sz="1400" dirty="0">
              <a:solidFill>
                <a:srgbClr val="394A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Chercheur régulier au Centre Interdisciplinaire </a:t>
            </a:r>
            <a:r>
              <a:rPr lang="fr-CA" sz="1400" dirty="0" smtClean="0">
                <a:solidFill>
                  <a:srgbClr val="394A58"/>
                </a:solidFill>
              </a:rPr>
              <a:t>de Recherche </a:t>
            </a:r>
            <a:r>
              <a:rPr lang="fr-CA" sz="1400" dirty="0">
                <a:solidFill>
                  <a:srgbClr val="394A58"/>
                </a:solidFill>
              </a:rPr>
              <a:t>en Réadaptation et Intégration </a:t>
            </a:r>
            <a:r>
              <a:rPr lang="fr-CA" sz="1400" dirty="0" smtClean="0">
                <a:solidFill>
                  <a:srgbClr val="394A58"/>
                </a:solidFill>
              </a:rPr>
              <a:t>Sociale (CIRRIS)</a:t>
            </a:r>
            <a:endParaRPr lang="fr-CA" sz="1400" dirty="0">
              <a:solidFill>
                <a:srgbClr val="394A58"/>
              </a:solidFill>
            </a:endParaRPr>
          </a:p>
        </p:txBody>
      </p:sp>
      <p:sp>
        <p:nvSpPr>
          <p:cNvPr id="14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4146550"/>
            <a:ext cx="6369050" cy="20335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Francine Julien-Gauthier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Professeure au département des </a:t>
            </a:r>
            <a:r>
              <a:rPr lang="fr-CA" sz="1400" dirty="0" smtClean="0">
                <a:solidFill>
                  <a:srgbClr val="394A58"/>
                </a:solidFill>
              </a:rPr>
              <a:t>fondements et </a:t>
            </a:r>
            <a:r>
              <a:rPr lang="fr-CA" sz="1400" dirty="0">
                <a:solidFill>
                  <a:srgbClr val="394A58"/>
                </a:solidFill>
              </a:rPr>
              <a:t>pratiques en éducation, Université </a:t>
            </a:r>
            <a:r>
              <a:rPr lang="fr-CA" sz="1400" dirty="0" smtClean="0">
                <a:solidFill>
                  <a:srgbClr val="394A58"/>
                </a:solidFill>
              </a:rPr>
              <a:t>Laval</a:t>
            </a:r>
          </a:p>
        </p:txBody>
      </p:sp>
      <p:pic>
        <p:nvPicPr>
          <p:cNvPr id="11269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3821113"/>
            <a:ext cx="13176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536700"/>
            <a:ext cx="11017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L’équipe de chercheurs réguliers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13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1400175"/>
            <a:ext cx="6369050" cy="20335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Jean-Claude Kalubi-Lukusa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Titulaire de la Chaire de recherche sur les </a:t>
            </a:r>
            <a:r>
              <a:rPr lang="fr-CA" sz="1400" dirty="0" smtClean="0">
                <a:solidFill>
                  <a:srgbClr val="394A58"/>
                </a:solidFill>
              </a:rPr>
              <a:t>identités et </a:t>
            </a:r>
            <a:r>
              <a:rPr lang="fr-CA" sz="1400" dirty="0">
                <a:solidFill>
                  <a:srgbClr val="394A58"/>
                </a:solidFill>
              </a:rPr>
              <a:t>les innovations professionnelles en DI et en </a:t>
            </a:r>
            <a:r>
              <a:rPr lang="fr-CA" sz="1400" dirty="0" smtClean="0">
                <a:solidFill>
                  <a:srgbClr val="394A58"/>
                </a:solidFill>
              </a:rPr>
              <a:t>TED</a:t>
            </a:r>
            <a:endParaRPr lang="fr-CA" sz="1400" dirty="0">
              <a:solidFill>
                <a:srgbClr val="394A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Professeur titulaire au Département d’Études </a:t>
            </a:r>
            <a:r>
              <a:rPr lang="fr-CA" sz="1400" dirty="0" smtClean="0">
                <a:solidFill>
                  <a:srgbClr val="394A58"/>
                </a:solidFill>
              </a:rPr>
              <a:t>sur l’adaptation </a:t>
            </a:r>
            <a:r>
              <a:rPr lang="fr-CA" sz="1400" dirty="0">
                <a:solidFill>
                  <a:srgbClr val="394A58"/>
                </a:solidFill>
              </a:rPr>
              <a:t>scolaire et sociale de la Faculté </a:t>
            </a:r>
            <a:r>
              <a:rPr lang="fr-CA" sz="1400" dirty="0" smtClean="0">
                <a:solidFill>
                  <a:srgbClr val="394A58"/>
                </a:solidFill>
              </a:rPr>
              <a:t>d’Éducation de </a:t>
            </a:r>
            <a:r>
              <a:rPr lang="fr-CA" sz="1400" dirty="0">
                <a:solidFill>
                  <a:srgbClr val="394A58"/>
                </a:solidFill>
              </a:rPr>
              <a:t>l’Université de </a:t>
            </a:r>
            <a:r>
              <a:rPr lang="fr-CA" sz="1400" dirty="0" smtClean="0">
                <a:solidFill>
                  <a:srgbClr val="394A58"/>
                </a:solidFill>
              </a:rPr>
              <a:t>Sherbrooke</a:t>
            </a:r>
            <a:endParaRPr lang="fr-CA" sz="1400" dirty="0">
              <a:solidFill>
                <a:srgbClr val="394A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Conseiller scientifique au Centre de pédagogie </a:t>
            </a:r>
            <a:r>
              <a:rPr lang="fr-CA" sz="1400" dirty="0" smtClean="0">
                <a:solidFill>
                  <a:srgbClr val="394A58"/>
                </a:solidFill>
              </a:rPr>
              <a:t>des sciences </a:t>
            </a:r>
            <a:r>
              <a:rPr lang="fr-CA" sz="1400" dirty="0">
                <a:solidFill>
                  <a:srgbClr val="394A58"/>
                </a:solidFill>
              </a:rPr>
              <a:t>de la santé, Faculté de Médecine et des </a:t>
            </a:r>
            <a:r>
              <a:rPr lang="fr-CA" sz="1400" dirty="0" smtClean="0">
                <a:solidFill>
                  <a:srgbClr val="394A58"/>
                </a:solidFill>
              </a:rPr>
              <a:t>sciences de </a:t>
            </a:r>
            <a:r>
              <a:rPr lang="fr-CA" sz="1400" dirty="0">
                <a:solidFill>
                  <a:srgbClr val="394A58"/>
                </a:solidFill>
              </a:rPr>
              <a:t>la santé, Université de </a:t>
            </a:r>
            <a:r>
              <a:rPr lang="fr-CA" sz="1400" dirty="0" smtClean="0">
                <a:solidFill>
                  <a:srgbClr val="394A58"/>
                </a:solidFill>
              </a:rPr>
              <a:t>Sherbrooke</a:t>
            </a:r>
            <a:endParaRPr lang="fr-CA" sz="1400" dirty="0">
              <a:solidFill>
                <a:srgbClr val="394A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Directeur scientifique de l’Équipe sur la </a:t>
            </a:r>
            <a:r>
              <a:rPr lang="fr-CA" sz="1400" dirty="0" smtClean="0">
                <a:solidFill>
                  <a:srgbClr val="394A58"/>
                </a:solidFill>
              </a:rPr>
              <a:t>spécialisation et </a:t>
            </a:r>
            <a:r>
              <a:rPr lang="fr-CA" sz="1400" dirty="0">
                <a:solidFill>
                  <a:srgbClr val="394A58"/>
                </a:solidFill>
              </a:rPr>
              <a:t>l’identité professionnelle (ÉSIP</a:t>
            </a:r>
            <a:r>
              <a:rPr lang="fr-CA" sz="1400" dirty="0" smtClean="0">
                <a:solidFill>
                  <a:srgbClr val="394A58"/>
                </a:solidFill>
              </a:rPr>
              <a:t>)</a:t>
            </a:r>
            <a:endParaRPr lang="fr-CA" sz="1400" dirty="0">
              <a:solidFill>
                <a:srgbClr val="394A58"/>
              </a:solidFill>
            </a:endParaRPr>
          </a:p>
        </p:txBody>
      </p:sp>
      <p:sp>
        <p:nvSpPr>
          <p:cNvPr id="14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4146550"/>
            <a:ext cx="6369050" cy="20335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Yves Lachapelle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Titulaire de la Chaire de recherche sur les </a:t>
            </a:r>
            <a:r>
              <a:rPr lang="fr-CA" sz="1400" dirty="0" smtClean="0">
                <a:solidFill>
                  <a:srgbClr val="394A58"/>
                </a:solidFill>
              </a:rPr>
              <a:t>technologies de </a:t>
            </a:r>
            <a:r>
              <a:rPr lang="fr-CA" sz="1400" dirty="0">
                <a:solidFill>
                  <a:srgbClr val="394A58"/>
                </a:solidFill>
              </a:rPr>
              <a:t>soutien à l’autodétermination (TSA</a:t>
            </a:r>
            <a:r>
              <a:rPr lang="fr-CA" sz="1400" dirty="0" smtClean="0">
                <a:solidFill>
                  <a:srgbClr val="394A58"/>
                </a:solidFill>
              </a:rPr>
              <a:t>)</a:t>
            </a:r>
            <a:endParaRPr lang="fr-CA" sz="1400" dirty="0">
              <a:solidFill>
                <a:srgbClr val="394A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Président du chapitre québécois de l’American </a:t>
            </a:r>
            <a:r>
              <a:rPr lang="fr-CA" sz="1400" dirty="0" smtClean="0">
                <a:solidFill>
                  <a:srgbClr val="394A58"/>
                </a:solidFill>
              </a:rPr>
              <a:t>Association </a:t>
            </a:r>
            <a:r>
              <a:rPr lang="en-US" sz="1400" dirty="0" smtClean="0">
                <a:solidFill>
                  <a:srgbClr val="394A58"/>
                </a:solidFill>
              </a:rPr>
              <a:t>on </a:t>
            </a:r>
            <a:r>
              <a:rPr lang="en-US" sz="1400" dirty="0">
                <a:solidFill>
                  <a:srgbClr val="394A58"/>
                </a:solidFill>
              </a:rPr>
              <a:t>Intellectual and Developmental Disabilities (AAIDD)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Professeur titulaire au département de </a:t>
            </a:r>
            <a:r>
              <a:rPr lang="fr-CA" sz="1400" dirty="0" smtClean="0">
                <a:solidFill>
                  <a:srgbClr val="394A58"/>
                </a:solidFill>
              </a:rPr>
              <a:t>psychoéducation, UQTR</a:t>
            </a:r>
          </a:p>
        </p:txBody>
      </p:sp>
      <p:pic>
        <p:nvPicPr>
          <p:cNvPr id="1229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400175"/>
            <a:ext cx="12112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037013"/>
            <a:ext cx="150653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L’équipe de chercheurs réguliers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13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1400175"/>
            <a:ext cx="6369050" cy="20335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Dany Lussier-Desrochers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Titulaire adjoint de la Chaire de recherche sur </a:t>
            </a:r>
            <a:r>
              <a:rPr lang="fr-CA" sz="1400" dirty="0" smtClean="0">
                <a:solidFill>
                  <a:srgbClr val="394A58"/>
                </a:solidFill>
              </a:rPr>
              <a:t>les technologies </a:t>
            </a:r>
            <a:r>
              <a:rPr lang="fr-CA" sz="1400" dirty="0">
                <a:solidFill>
                  <a:srgbClr val="394A58"/>
                </a:solidFill>
              </a:rPr>
              <a:t>de soutien à l’autodétermination (TSA</a:t>
            </a:r>
            <a:r>
              <a:rPr lang="fr-CA" sz="1400" dirty="0" smtClean="0">
                <a:solidFill>
                  <a:srgbClr val="394A58"/>
                </a:solidFill>
              </a:rPr>
              <a:t>)</a:t>
            </a:r>
            <a:endParaRPr lang="fr-CA" sz="1400" dirty="0">
              <a:solidFill>
                <a:srgbClr val="394A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Professeur au département de </a:t>
            </a:r>
            <a:r>
              <a:rPr lang="fr-CA" sz="1400" dirty="0" smtClean="0">
                <a:solidFill>
                  <a:srgbClr val="394A58"/>
                </a:solidFill>
              </a:rPr>
              <a:t>psychoéducation, UQTR</a:t>
            </a:r>
            <a:endParaRPr lang="fr-CA" sz="1400" dirty="0">
              <a:solidFill>
                <a:srgbClr val="394A58"/>
              </a:solidFill>
            </a:endParaRPr>
          </a:p>
        </p:txBody>
      </p:sp>
      <p:sp>
        <p:nvSpPr>
          <p:cNvPr id="14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4146550"/>
            <a:ext cx="6369050" cy="20335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Annie Paquet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Professeure au département de </a:t>
            </a:r>
            <a:r>
              <a:rPr lang="fr-CA" sz="1400" dirty="0" smtClean="0">
                <a:solidFill>
                  <a:srgbClr val="394A58"/>
                </a:solidFill>
              </a:rPr>
              <a:t>psychoéducation, UQTR</a:t>
            </a:r>
          </a:p>
        </p:txBody>
      </p:sp>
      <p:pic>
        <p:nvPicPr>
          <p:cNvPr id="1331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064000"/>
            <a:ext cx="1433512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161448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L’équipe de chercheurs réguliers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14" name="Espace réservé du contenu 6"/>
          <p:cNvSpPr>
            <a:spLocks noGrp="1"/>
          </p:cNvSpPr>
          <p:nvPr>
            <p:ph sz="half" idx="2"/>
          </p:nvPr>
        </p:nvSpPr>
        <p:spPr>
          <a:xfrm>
            <a:off x="2181225" y="1550988"/>
            <a:ext cx="6369050" cy="20335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Annie Stipanicic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Professeure au département de psychologie, </a:t>
            </a:r>
            <a:r>
              <a:rPr lang="fr-CA" sz="1400" dirty="0" smtClean="0">
                <a:solidFill>
                  <a:srgbClr val="394A58"/>
                </a:solidFill>
              </a:rPr>
              <a:t>UQTR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1400" dirty="0" smtClean="0">
                <a:solidFill>
                  <a:srgbClr val="394A58"/>
                </a:solidFill>
              </a:rPr>
              <a:t>Co-directrice </a:t>
            </a:r>
            <a:r>
              <a:rPr lang="fr-CA" sz="1400" dirty="0">
                <a:solidFill>
                  <a:srgbClr val="394A58"/>
                </a:solidFill>
              </a:rPr>
              <a:t>du Centre universitaire de </a:t>
            </a:r>
            <a:r>
              <a:rPr lang="fr-CA" sz="1400" dirty="0" smtClean="0">
                <a:solidFill>
                  <a:srgbClr val="394A58"/>
                </a:solidFill>
              </a:rPr>
              <a:t>services psychologiques </a:t>
            </a:r>
            <a:r>
              <a:rPr lang="fr-CA" sz="1400" dirty="0">
                <a:solidFill>
                  <a:srgbClr val="394A58"/>
                </a:solidFill>
              </a:rPr>
              <a:t>(CUSP)</a:t>
            </a:r>
            <a:endParaRPr lang="fr-CA" sz="1400" dirty="0" smtClean="0">
              <a:solidFill>
                <a:srgbClr val="394A58"/>
              </a:solidFill>
            </a:endParaRPr>
          </a:p>
        </p:txBody>
      </p:sp>
      <p:pic>
        <p:nvPicPr>
          <p:cNvPr id="1434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7175"/>
            <a:ext cx="1385888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Maillage Recherche - Pratique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pic>
        <p:nvPicPr>
          <p:cNvPr id="15363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490663"/>
            <a:ext cx="83216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Maillage Recherche - Pratique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3800" b="1" cap="small" dirty="0">
                <a:solidFill>
                  <a:srgbClr val="394A58"/>
                </a:solidFill>
              </a:rPr>
              <a:t>C</a:t>
            </a:r>
            <a:r>
              <a:rPr lang="fr-CA" sz="3800" b="1" cap="small" dirty="0" smtClean="0">
                <a:solidFill>
                  <a:srgbClr val="394A58"/>
                </a:solidFill>
              </a:rPr>
              <a:t>haque UFDPP </a:t>
            </a:r>
            <a:r>
              <a:rPr lang="fr-CA" sz="3800" b="1" cap="small" dirty="0">
                <a:solidFill>
                  <a:srgbClr val="394A58"/>
                </a:solidFill>
              </a:rPr>
              <a:t>vise à :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Faire </a:t>
            </a:r>
            <a:r>
              <a:rPr lang="fr-CA" dirty="0">
                <a:solidFill>
                  <a:srgbClr val="394A58"/>
                </a:solidFill>
              </a:rPr>
              <a:t>le point sur l’état </a:t>
            </a:r>
            <a:r>
              <a:rPr lang="fr-CA" dirty="0" smtClean="0">
                <a:solidFill>
                  <a:srgbClr val="394A58"/>
                </a:solidFill>
              </a:rPr>
              <a:t>d’avancement de </a:t>
            </a:r>
            <a:r>
              <a:rPr lang="fr-CA" dirty="0">
                <a:solidFill>
                  <a:srgbClr val="394A58"/>
                </a:solidFill>
              </a:rPr>
              <a:t>la pratique de pointe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Informer </a:t>
            </a:r>
            <a:r>
              <a:rPr lang="fr-CA" dirty="0">
                <a:solidFill>
                  <a:srgbClr val="394A58"/>
                </a:solidFill>
              </a:rPr>
              <a:t>sur le développement </a:t>
            </a:r>
            <a:r>
              <a:rPr lang="fr-CA" dirty="0" smtClean="0">
                <a:solidFill>
                  <a:srgbClr val="394A58"/>
                </a:solidFill>
              </a:rPr>
              <a:t>de la </a:t>
            </a:r>
            <a:r>
              <a:rPr lang="fr-CA" dirty="0">
                <a:solidFill>
                  <a:srgbClr val="394A58"/>
                </a:solidFill>
              </a:rPr>
              <a:t>recherche associée à la </a:t>
            </a:r>
            <a:r>
              <a:rPr lang="fr-CA" dirty="0" smtClean="0">
                <a:solidFill>
                  <a:srgbClr val="394A58"/>
                </a:solidFill>
              </a:rPr>
              <a:t>pratique de </a:t>
            </a:r>
            <a:r>
              <a:rPr lang="fr-CA" dirty="0">
                <a:solidFill>
                  <a:srgbClr val="394A58"/>
                </a:solidFill>
              </a:rPr>
              <a:t>pointe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Contribuer </a:t>
            </a:r>
            <a:r>
              <a:rPr lang="fr-CA" dirty="0">
                <a:solidFill>
                  <a:srgbClr val="394A58"/>
                </a:solidFill>
              </a:rPr>
              <a:t>à la planification </a:t>
            </a:r>
            <a:r>
              <a:rPr lang="fr-CA" dirty="0" smtClean="0">
                <a:solidFill>
                  <a:srgbClr val="394A58"/>
                </a:solidFill>
              </a:rPr>
              <a:t>et à </a:t>
            </a:r>
            <a:r>
              <a:rPr lang="fr-CA" dirty="0">
                <a:solidFill>
                  <a:srgbClr val="394A58"/>
                </a:solidFill>
              </a:rPr>
              <a:t>la coordination des activités </a:t>
            </a:r>
            <a:r>
              <a:rPr lang="fr-CA" dirty="0" smtClean="0">
                <a:solidFill>
                  <a:srgbClr val="394A58"/>
                </a:solidFill>
              </a:rPr>
              <a:t>liées au </a:t>
            </a:r>
            <a:r>
              <a:rPr lang="fr-CA" dirty="0">
                <a:solidFill>
                  <a:srgbClr val="394A58"/>
                </a:solidFill>
              </a:rPr>
              <a:t>développement de la </a:t>
            </a:r>
            <a:r>
              <a:rPr lang="fr-CA" dirty="0" smtClean="0">
                <a:solidFill>
                  <a:srgbClr val="394A58"/>
                </a:solidFill>
              </a:rPr>
              <a:t>pratique de </a:t>
            </a:r>
            <a:r>
              <a:rPr lang="fr-CA" dirty="0">
                <a:solidFill>
                  <a:srgbClr val="394A58"/>
                </a:solidFill>
              </a:rPr>
              <a:t>pointe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Collaborer </a:t>
            </a:r>
            <a:r>
              <a:rPr lang="fr-CA" dirty="0">
                <a:solidFill>
                  <a:srgbClr val="394A58"/>
                </a:solidFill>
              </a:rPr>
              <a:t>à </a:t>
            </a:r>
            <a:r>
              <a:rPr lang="fr-CA" dirty="0" smtClean="0">
                <a:solidFill>
                  <a:srgbClr val="394A58"/>
                </a:solidFill>
              </a:rPr>
              <a:t>l’identification des </a:t>
            </a:r>
            <a:r>
              <a:rPr lang="fr-CA" dirty="0">
                <a:solidFill>
                  <a:srgbClr val="394A58"/>
                </a:solidFill>
              </a:rPr>
              <a:t>activités de </a:t>
            </a:r>
            <a:r>
              <a:rPr lang="fr-CA" dirty="0" smtClean="0">
                <a:solidFill>
                  <a:srgbClr val="394A58"/>
                </a:solidFill>
              </a:rPr>
              <a:t>transfert de </a:t>
            </a:r>
            <a:r>
              <a:rPr lang="fr-CA" dirty="0">
                <a:solidFill>
                  <a:srgbClr val="394A58"/>
                </a:solidFill>
              </a:rPr>
              <a:t>connaissances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Favoriser </a:t>
            </a:r>
            <a:r>
              <a:rPr lang="fr-CA" dirty="0">
                <a:solidFill>
                  <a:srgbClr val="394A58"/>
                </a:solidFill>
              </a:rPr>
              <a:t>des échanges sur </a:t>
            </a:r>
            <a:r>
              <a:rPr lang="fr-CA" dirty="0" smtClean="0">
                <a:solidFill>
                  <a:srgbClr val="394A58"/>
                </a:solidFill>
              </a:rPr>
              <a:t>les pratiques </a:t>
            </a:r>
            <a:r>
              <a:rPr lang="fr-CA" dirty="0">
                <a:solidFill>
                  <a:srgbClr val="394A58"/>
                </a:solidFill>
              </a:rPr>
              <a:t>émergentes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Définir </a:t>
            </a:r>
            <a:r>
              <a:rPr lang="fr-CA" dirty="0">
                <a:solidFill>
                  <a:srgbClr val="394A58"/>
                </a:solidFill>
              </a:rPr>
              <a:t>les besoins de </a:t>
            </a:r>
            <a:r>
              <a:rPr lang="fr-CA" dirty="0" smtClean="0">
                <a:solidFill>
                  <a:srgbClr val="394A58"/>
                </a:solidFill>
              </a:rPr>
              <a:t>recherche pour </a:t>
            </a:r>
            <a:r>
              <a:rPr lang="fr-CA" dirty="0">
                <a:solidFill>
                  <a:srgbClr val="394A58"/>
                </a:solidFill>
              </a:rPr>
              <a:t>améliorer la </a:t>
            </a:r>
            <a:r>
              <a:rPr lang="fr-CA" dirty="0" smtClean="0">
                <a:solidFill>
                  <a:srgbClr val="394A58"/>
                </a:solidFill>
              </a:rPr>
              <a:t>pratique de </a:t>
            </a:r>
            <a:r>
              <a:rPr lang="fr-CA" dirty="0">
                <a:solidFill>
                  <a:srgbClr val="394A58"/>
                </a:solidFill>
              </a:rPr>
              <a:t>pointe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Réaliser </a:t>
            </a:r>
            <a:r>
              <a:rPr lang="fr-CA" dirty="0">
                <a:solidFill>
                  <a:srgbClr val="394A58"/>
                </a:solidFill>
              </a:rPr>
              <a:t>une veille sur la </a:t>
            </a:r>
            <a:r>
              <a:rPr lang="fr-CA" dirty="0" smtClean="0">
                <a:solidFill>
                  <a:srgbClr val="394A58"/>
                </a:solidFill>
              </a:rPr>
              <a:t>pratique (rôle </a:t>
            </a:r>
            <a:r>
              <a:rPr lang="fr-CA" dirty="0">
                <a:solidFill>
                  <a:srgbClr val="394A58"/>
                </a:solidFill>
              </a:rPr>
              <a:t>de vigie)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Services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4800" cap="small" dirty="0" smtClean="0">
                <a:solidFill>
                  <a:srgbClr val="B5A300"/>
                </a:solidFill>
              </a:rPr>
              <a:t>1</a:t>
            </a:r>
            <a:r>
              <a:rPr lang="fr-CA" cap="small" dirty="0" smtClean="0">
                <a:solidFill>
                  <a:srgbClr val="394A58"/>
                </a:solidFill>
              </a:rPr>
              <a:t> </a:t>
            </a:r>
            <a:r>
              <a:rPr lang="fr-CA" sz="2800" cap="small" dirty="0" smtClean="0">
                <a:solidFill>
                  <a:srgbClr val="394A58"/>
                </a:solidFill>
              </a:rPr>
              <a:t>Information – Communication </a:t>
            </a:r>
            <a:endParaRPr lang="fr-CA" sz="2800" cap="small" dirty="0">
              <a:solidFill>
                <a:srgbClr val="394A58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57200" y="2468563"/>
            <a:ext cx="8229600" cy="400367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2200" b="1" dirty="0" smtClean="0">
                <a:solidFill>
                  <a:srgbClr val="394A58"/>
                </a:solidFill>
              </a:rPr>
              <a:t>La diffusion de l’information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dirty="0" smtClean="0">
                <a:solidFill>
                  <a:srgbClr val="394A58"/>
                </a:solidFill>
              </a:rPr>
              <a:t>Différents moyens permettant l’aiguillage vers les résultats de recherche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Infolettres, courriels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Répertoires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Vidéos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2200" b="1" dirty="0" smtClean="0">
                <a:solidFill>
                  <a:srgbClr val="394A58"/>
                </a:solidFill>
              </a:rPr>
              <a:t>L’accessibilité à l’information 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Site Internet : </a:t>
            </a:r>
            <a:r>
              <a:rPr lang="fr-CA" dirty="0" smtClean="0">
                <a:solidFill>
                  <a:srgbClr val="394A58"/>
                </a:solidFill>
                <a:hlinkClick r:id="rId4"/>
              </a:rPr>
              <a:t>www.crditedmcq.qc.ca</a:t>
            </a:r>
            <a:endParaRPr lang="fr-CA" dirty="0" smtClean="0">
              <a:solidFill>
                <a:srgbClr val="394A58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Médias sociaux : </a:t>
            </a:r>
            <a:r>
              <a:rPr lang="fr-CA" dirty="0" smtClean="0">
                <a:solidFill>
                  <a:srgbClr val="394A58"/>
                </a:solidFill>
                <a:hlinkClick r:id="rId5"/>
              </a:rPr>
              <a:t>Facebook</a:t>
            </a:r>
            <a:r>
              <a:rPr lang="fr-CA" dirty="0" smtClean="0">
                <a:solidFill>
                  <a:srgbClr val="394A58"/>
                </a:solidFill>
              </a:rPr>
              <a:t> et </a:t>
            </a:r>
            <a:r>
              <a:rPr lang="fr-CA" dirty="0" smtClean="0">
                <a:solidFill>
                  <a:srgbClr val="394A58"/>
                </a:solidFill>
                <a:hlinkClick r:id="rId6"/>
              </a:rPr>
              <a:t>Twitter</a:t>
            </a:r>
            <a:endParaRPr lang="fr-CA" dirty="0" smtClean="0">
              <a:solidFill>
                <a:srgbClr val="394A58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Événements publics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Infolettre bimensuelle </a:t>
            </a:r>
            <a:r>
              <a:rPr lang="fr-CA" b="1" dirty="0" smtClean="0">
                <a:solidFill>
                  <a:srgbClr val="394A58"/>
                </a:solidFill>
                <a:hlinkClick r:id="rId7"/>
              </a:rPr>
              <a:t>Le Recherché</a:t>
            </a:r>
            <a:endParaRPr lang="fr-CA" b="1" dirty="0" smtClean="0">
              <a:solidFill>
                <a:srgbClr val="394A58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/>
            </a:pPr>
            <a:endParaRPr lang="fr-CA" dirty="0">
              <a:solidFill>
                <a:srgbClr val="394A5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Services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4800" cap="small" dirty="0" smtClean="0">
                <a:solidFill>
                  <a:srgbClr val="B5A300"/>
                </a:solidFill>
              </a:rPr>
              <a:t>2</a:t>
            </a:r>
            <a:r>
              <a:rPr lang="fr-CA" cap="small" dirty="0" smtClean="0">
                <a:solidFill>
                  <a:srgbClr val="394A58"/>
                </a:solidFill>
              </a:rPr>
              <a:t> </a:t>
            </a:r>
            <a:r>
              <a:rPr lang="fr-CA" sz="2800" cap="small" dirty="0" smtClean="0">
                <a:solidFill>
                  <a:srgbClr val="394A58"/>
                </a:solidFill>
              </a:rPr>
              <a:t>Recherche</a:t>
            </a:r>
            <a:endParaRPr lang="fr-CA" sz="2800" cap="small" dirty="0">
              <a:solidFill>
                <a:srgbClr val="394A58"/>
              </a:solidFill>
            </a:endParaRPr>
          </a:p>
        </p:txBody>
      </p:sp>
      <p:sp>
        <p:nvSpPr>
          <p:cNvPr id="18436" name="Espace réservé du contenu 4"/>
          <p:cNvSpPr>
            <a:spLocks noGrp="1"/>
          </p:cNvSpPr>
          <p:nvPr>
            <p:ph sz="half" idx="2"/>
          </p:nvPr>
        </p:nvSpPr>
        <p:spPr>
          <a:xfrm>
            <a:off x="457200" y="2468563"/>
            <a:ext cx="8229600" cy="40036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fr-CA" sz="2200" b="1" smtClean="0">
                <a:solidFill>
                  <a:srgbClr val="394A58"/>
                </a:solidFill>
              </a:rPr>
              <a:t>Le développement des connaissances représente une dimension importante de la mission de l’Institut universitaire en DI et en TED.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fr-CA" sz="2200" b="1" smtClean="0">
                <a:solidFill>
                  <a:srgbClr val="394A58"/>
                </a:solidFill>
              </a:rPr>
              <a:t>Le soutien offert aux partenaires vise à :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CA" smtClean="0">
                <a:solidFill>
                  <a:srgbClr val="394A58"/>
                </a:solidFill>
              </a:rPr>
              <a:t>Stimuler la recherche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CA" smtClean="0">
                <a:solidFill>
                  <a:srgbClr val="394A58"/>
                </a:solidFill>
              </a:rPr>
              <a:t>Offrir des bourses aux étudiants de 2e et 3</a:t>
            </a:r>
            <a:r>
              <a:rPr lang="fr-CA" baseline="30000" smtClean="0">
                <a:solidFill>
                  <a:srgbClr val="394A58"/>
                </a:solidFill>
              </a:rPr>
              <a:t>e</a:t>
            </a:r>
            <a:r>
              <a:rPr lang="fr-CA" smtClean="0">
                <a:solidFill>
                  <a:srgbClr val="394A58"/>
                </a:solidFill>
              </a:rPr>
              <a:t> cycles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CA" smtClean="0">
                <a:solidFill>
                  <a:srgbClr val="394A58"/>
                </a:solidFill>
              </a:rPr>
              <a:t>Offrir un soutien financier aux chercheurs réguliers de l’IU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CA" smtClean="0">
                <a:solidFill>
                  <a:srgbClr val="394A58"/>
                </a:solidFill>
              </a:rPr>
              <a:t>Rendre accessibles les équipements, logiciels, matériels spécialisés et salles d’évaluation, et ce, conjointement avec les chaires de recherche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CA" smtClean="0">
                <a:solidFill>
                  <a:srgbClr val="394A58"/>
                </a:solidFill>
              </a:rPr>
              <a:t>Offrir les services du Centre de documentation de l’IU</a:t>
            </a:r>
          </a:p>
          <a:p>
            <a:pPr lvl="2" eaLnBrk="1" hangingPunct="1">
              <a:spcBef>
                <a:spcPct val="0"/>
              </a:spcBef>
              <a:spcAft>
                <a:spcPts val="600"/>
              </a:spcAft>
            </a:pPr>
            <a:r>
              <a:rPr lang="fr-CA" smtClean="0">
                <a:solidFill>
                  <a:srgbClr val="394A58"/>
                </a:solidFill>
              </a:rPr>
              <a:t>L’accès régional, via le catalogue collectif Regard, au Centre d’apprentissage et de modélisation des habiletés Maurice Harvey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Services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328613" y="1417638"/>
            <a:ext cx="8477250" cy="757237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4100" cap="small" dirty="0" smtClean="0">
                <a:solidFill>
                  <a:srgbClr val="B5A300"/>
                </a:solidFill>
              </a:rPr>
              <a:t>3</a:t>
            </a:r>
            <a:r>
              <a:rPr lang="fr-CA" cap="small" dirty="0" smtClean="0">
                <a:solidFill>
                  <a:srgbClr val="394A58"/>
                </a:solidFill>
              </a:rPr>
              <a:t> </a:t>
            </a:r>
            <a:r>
              <a:rPr lang="fr-CA" sz="2200" cap="small" dirty="0" smtClean="0">
                <a:solidFill>
                  <a:srgbClr val="394A58"/>
                </a:solidFill>
              </a:rPr>
              <a:t>Diffusion, transfert de connaissances et valorisation de la recherche</a:t>
            </a:r>
            <a:endParaRPr lang="fr-CA" sz="2200" cap="small" dirty="0">
              <a:solidFill>
                <a:srgbClr val="394A58"/>
              </a:solidFill>
            </a:endParaRPr>
          </a:p>
        </p:txBody>
      </p:sp>
      <p:sp>
        <p:nvSpPr>
          <p:cNvPr id="19460" name="Espace réservé du contenu 4"/>
          <p:cNvSpPr>
            <a:spLocks noGrp="1"/>
          </p:cNvSpPr>
          <p:nvPr>
            <p:ph sz="half" idx="2"/>
          </p:nvPr>
        </p:nvSpPr>
        <p:spPr>
          <a:xfrm>
            <a:off x="457200" y="2468563"/>
            <a:ext cx="8229600" cy="40036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fr-CA" sz="2200" b="1" dirty="0" smtClean="0">
                <a:solidFill>
                  <a:srgbClr val="394A58"/>
                </a:solidFill>
              </a:rPr>
              <a:t>La diffusion de productions scientifiques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CA" dirty="0" smtClean="0">
                <a:solidFill>
                  <a:srgbClr val="394A58"/>
                </a:solidFill>
              </a:rPr>
              <a:t>Accès via le site Internet aux : rapports de recherche, synthèses, mémoires, thèses, livres et communications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CA" dirty="0" smtClean="0">
                <a:solidFill>
                  <a:srgbClr val="394A58"/>
                </a:solidFill>
              </a:rPr>
              <a:t>Publications d’articles pour les outils du réseau, tels que </a:t>
            </a:r>
            <a:r>
              <a:rPr lang="fr-CA" b="1" dirty="0" smtClean="0">
                <a:solidFill>
                  <a:srgbClr val="394A58"/>
                </a:solidFill>
                <a:hlinkClick r:id="rId4"/>
              </a:rPr>
              <a:t>Le Recherché</a:t>
            </a:r>
            <a:r>
              <a:rPr lang="fr-CA" dirty="0" smtClean="0">
                <a:solidFill>
                  <a:srgbClr val="394A58"/>
                </a:solidFill>
              </a:rPr>
              <a:t>, la </a:t>
            </a:r>
            <a:r>
              <a:rPr lang="fr-CA" b="1" dirty="0" smtClean="0">
                <a:solidFill>
                  <a:srgbClr val="394A58"/>
                </a:solidFill>
              </a:rPr>
              <a:t>Revue du CNRIS, </a:t>
            </a:r>
            <a:r>
              <a:rPr lang="fr-CA" dirty="0" smtClean="0">
                <a:solidFill>
                  <a:srgbClr val="394A58"/>
                </a:solidFill>
              </a:rPr>
              <a:t>le </a:t>
            </a:r>
            <a:r>
              <a:rPr lang="fr-CA" b="1" dirty="0" smtClean="0">
                <a:solidFill>
                  <a:srgbClr val="394A58"/>
                </a:solidFill>
              </a:rPr>
              <a:t>Flash Info </a:t>
            </a:r>
            <a:r>
              <a:rPr lang="fr-CA" dirty="0" smtClean="0">
                <a:solidFill>
                  <a:srgbClr val="394A58"/>
                </a:solidFill>
              </a:rPr>
              <a:t>et les </a:t>
            </a:r>
            <a:r>
              <a:rPr lang="fr-CA" b="1" dirty="0" smtClean="0">
                <a:solidFill>
                  <a:srgbClr val="394A58"/>
                </a:solidFill>
              </a:rPr>
              <a:t>bulletins des partenaires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fr-CA" sz="2200" b="1" dirty="0" smtClean="0">
                <a:solidFill>
                  <a:srgbClr val="394A58"/>
                </a:solidFill>
              </a:rPr>
              <a:t>Les rendez-vous de l’Institut universitaire en DI et en TED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CA" dirty="0" smtClean="0">
                <a:solidFill>
                  <a:srgbClr val="394A58"/>
                </a:solidFill>
              </a:rPr>
              <a:t>Journées thématiques et scientifiques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CA" dirty="0" smtClean="0">
                <a:solidFill>
                  <a:srgbClr val="394A58"/>
                </a:solidFill>
              </a:rPr>
              <a:t>Colloque grand public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fr-CA" sz="2200" b="1" dirty="0" smtClean="0">
                <a:solidFill>
                  <a:srgbClr val="394A58"/>
                </a:solidFill>
              </a:rPr>
              <a:t>La valorisation de la recherche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CA" dirty="0" smtClean="0">
                <a:solidFill>
                  <a:srgbClr val="394A58"/>
                </a:solidFill>
              </a:rPr>
              <a:t>Accès à des produits dérivés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fr-CA" dirty="0" smtClean="0">
              <a:solidFill>
                <a:srgbClr val="394A5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Services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4800" cap="small" dirty="0" smtClean="0">
                <a:solidFill>
                  <a:srgbClr val="B5A300"/>
                </a:solidFill>
              </a:rPr>
              <a:t>4</a:t>
            </a:r>
            <a:r>
              <a:rPr lang="fr-CA" cap="small" dirty="0" smtClean="0">
                <a:solidFill>
                  <a:srgbClr val="394A58"/>
                </a:solidFill>
              </a:rPr>
              <a:t> </a:t>
            </a:r>
            <a:r>
              <a:rPr lang="fr-CA" sz="2800" cap="small" dirty="0" smtClean="0">
                <a:solidFill>
                  <a:srgbClr val="394A58"/>
                </a:solidFill>
              </a:rPr>
              <a:t>Évaluation des technologies et des modes d’intervention</a:t>
            </a:r>
            <a:endParaRPr lang="fr-CA" sz="2800" cap="small" dirty="0">
              <a:solidFill>
                <a:srgbClr val="394A58"/>
              </a:solidFill>
            </a:endParaRPr>
          </a:p>
        </p:txBody>
      </p:sp>
      <p:sp>
        <p:nvSpPr>
          <p:cNvPr id="20484" name="Espace réservé du contenu 4"/>
          <p:cNvSpPr>
            <a:spLocks noGrp="1"/>
          </p:cNvSpPr>
          <p:nvPr>
            <p:ph sz="half" idx="2"/>
          </p:nvPr>
        </p:nvSpPr>
        <p:spPr>
          <a:xfrm>
            <a:off x="457200" y="2468563"/>
            <a:ext cx="8229600" cy="40036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fr-CA" sz="2200" smtClean="0">
                <a:solidFill>
                  <a:srgbClr val="394A58"/>
                </a:solidFill>
              </a:rPr>
              <a:t>Développement d’une expertise afin de soutenir les gestionnaires dans des prises de décision complexes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fr-CA" sz="2200" smtClean="0">
                <a:solidFill>
                  <a:srgbClr val="394A58"/>
                </a:solidFill>
              </a:rPr>
              <a:t>Coordination de diverses activités d’évaluation interne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fr-CA" sz="2200" smtClean="0">
                <a:solidFill>
                  <a:srgbClr val="394A58"/>
                </a:solidFill>
              </a:rPr>
              <a:t>Production de connaissances scientifiques susceptibles de se traduire en des recommandations pertinentes pour la gestion des services accessibles au réseau des CRDITED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233863"/>
            <a:ext cx="1185863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4652963"/>
            <a:ext cx="12319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39725"/>
            <a:ext cx="148907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995363"/>
            <a:ext cx="153352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4838700"/>
            <a:ext cx="12239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339725"/>
            <a:ext cx="138112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641475"/>
            <a:ext cx="11747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454025"/>
            <a:ext cx="140811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454025"/>
            <a:ext cx="7429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473575"/>
            <a:ext cx="12668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4233863"/>
            <a:ext cx="135413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3487738"/>
            <a:ext cx="13350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Services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4800" cap="small" dirty="0" smtClean="0">
                <a:solidFill>
                  <a:srgbClr val="B5A300"/>
                </a:solidFill>
              </a:rPr>
              <a:t>5</a:t>
            </a:r>
            <a:r>
              <a:rPr lang="fr-CA" cap="small" dirty="0" smtClean="0">
                <a:solidFill>
                  <a:srgbClr val="394A58"/>
                </a:solidFill>
              </a:rPr>
              <a:t> </a:t>
            </a:r>
            <a:r>
              <a:rPr lang="fr-CA" sz="2800" cap="small" dirty="0" smtClean="0">
                <a:solidFill>
                  <a:srgbClr val="394A58"/>
                </a:solidFill>
              </a:rPr>
              <a:t>Enseignement et Formation</a:t>
            </a:r>
            <a:endParaRPr lang="fr-CA" sz="2800" cap="small" dirty="0">
              <a:solidFill>
                <a:srgbClr val="394A58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57200" y="2468563"/>
            <a:ext cx="8229600" cy="40036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2200" b="1" dirty="0" smtClean="0">
                <a:solidFill>
                  <a:srgbClr val="394A58"/>
                </a:solidFill>
              </a:rPr>
              <a:t>Enseignement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Formation pratique aux stagiaires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Élaboration d’un guide du tutorat et formation destinée aux tuteurs de stage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Formule novatrice de stage en psychoéducation : Eleanor Côté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CA" sz="2200" b="1" dirty="0" smtClean="0">
                <a:solidFill>
                  <a:srgbClr val="394A58"/>
                </a:solidFill>
              </a:rPr>
              <a:t>Formation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b="1" dirty="0" smtClean="0">
                <a:solidFill>
                  <a:srgbClr val="394A58"/>
                </a:solidFill>
              </a:rPr>
              <a:t>Formation générique </a:t>
            </a:r>
            <a:r>
              <a:rPr lang="fr-CA" dirty="0" smtClean="0">
                <a:solidFill>
                  <a:srgbClr val="394A58"/>
                </a:solidFill>
              </a:rPr>
              <a:t>: destinée aux partenaires régionaux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fr-CA" dirty="0" smtClean="0">
              <a:solidFill>
                <a:srgbClr val="394A58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b="1" dirty="0" smtClean="0">
                <a:solidFill>
                  <a:srgbClr val="394A58"/>
                </a:solidFill>
              </a:rPr>
              <a:t>Formation spécialisée </a:t>
            </a:r>
            <a:r>
              <a:rPr lang="fr-CA" dirty="0" smtClean="0">
                <a:solidFill>
                  <a:srgbClr val="394A58"/>
                </a:solidFill>
              </a:rPr>
              <a:t>: destinée aux CRDITED et aux partenaires de la 2</a:t>
            </a:r>
            <a:r>
              <a:rPr lang="fr-CA" baseline="30000" dirty="0" smtClean="0">
                <a:solidFill>
                  <a:srgbClr val="394A58"/>
                </a:solidFill>
              </a:rPr>
              <a:t>e</a:t>
            </a:r>
            <a:r>
              <a:rPr lang="fr-CA" dirty="0" smtClean="0">
                <a:solidFill>
                  <a:srgbClr val="394A58"/>
                </a:solidFill>
              </a:rPr>
              <a:t> ligne du réseau de la santé et des services sociaux</a:t>
            </a:r>
          </a:p>
          <a:p>
            <a:pPr lvl="2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rgbClr val="394A58"/>
                </a:solidFill>
              </a:rPr>
              <a:t>EIS, ÉVAAS, Grille GO-RNI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endParaRPr lang="fr-CA" sz="2200" dirty="0" smtClean="0">
              <a:solidFill>
                <a:srgbClr val="394A58"/>
              </a:solidFill>
            </a:endParaRPr>
          </a:p>
        </p:txBody>
      </p:sp>
      <p:pic>
        <p:nvPicPr>
          <p:cNvPr id="21509" name="Image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4656138"/>
            <a:ext cx="12874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Services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4800" cap="small" dirty="0" smtClean="0">
                <a:solidFill>
                  <a:srgbClr val="B5A300"/>
                </a:solidFill>
              </a:rPr>
              <a:t>6</a:t>
            </a:r>
            <a:r>
              <a:rPr lang="fr-CA" cap="small" dirty="0" smtClean="0">
                <a:solidFill>
                  <a:srgbClr val="394A58"/>
                </a:solidFill>
              </a:rPr>
              <a:t> </a:t>
            </a:r>
            <a:r>
              <a:rPr lang="fr-CA" sz="2800" cap="small" dirty="0" smtClean="0">
                <a:solidFill>
                  <a:srgbClr val="394A58"/>
                </a:solidFill>
              </a:rPr>
              <a:t>Expertise - Conseil</a:t>
            </a:r>
            <a:endParaRPr lang="fr-CA" sz="2800" cap="small" dirty="0">
              <a:solidFill>
                <a:srgbClr val="394A58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57200" y="2468563"/>
            <a:ext cx="8229600" cy="40036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dirty="0">
                <a:solidFill>
                  <a:srgbClr val="394A58"/>
                </a:solidFill>
              </a:rPr>
              <a:t>Le développement de l’expertise en recherche auprès des partenaires s’appuie sur diverses collaborations visant à </a:t>
            </a:r>
            <a:r>
              <a:rPr lang="fr-CA" sz="2000" dirty="0" smtClean="0">
                <a:solidFill>
                  <a:srgbClr val="394A58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CA" sz="2000" dirty="0">
                <a:solidFill>
                  <a:srgbClr val="394A58"/>
                </a:solidFill>
              </a:rPr>
              <a:t>Produire sur demande des avis scientifiques et méthodologiques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CA" sz="2000" dirty="0" smtClean="0">
                <a:solidFill>
                  <a:srgbClr val="394A58"/>
                </a:solidFill>
              </a:rPr>
              <a:t>Assurer </a:t>
            </a:r>
            <a:r>
              <a:rPr lang="fr-CA" sz="2000" dirty="0">
                <a:solidFill>
                  <a:srgbClr val="394A58"/>
                </a:solidFill>
              </a:rPr>
              <a:t>le mandat régional de coordonner les formations sur les </a:t>
            </a:r>
            <a:r>
              <a:rPr lang="fr-CA" sz="2000" dirty="0" smtClean="0">
                <a:solidFill>
                  <a:srgbClr val="394A58"/>
                </a:solidFill>
              </a:rPr>
              <a:t>troubles du </a:t>
            </a:r>
            <a:r>
              <a:rPr lang="fr-CA" sz="2000" dirty="0">
                <a:solidFill>
                  <a:srgbClr val="394A58"/>
                </a:solidFill>
              </a:rPr>
              <a:t>comportement du Centre d’expertise de formation (CEF</a:t>
            </a:r>
            <a:r>
              <a:rPr lang="fr-CA" sz="2000" dirty="0" smtClean="0">
                <a:solidFill>
                  <a:srgbClr val="394A58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CA" sz="2000" dirty="0">
                <a:solidFill>
                  <a:srgbClr val="394A58"/>
                </a:solidFill>
              </a:rPr>
              <a:t>Représenter le domaine de la DI et des TED à des comités à titre d’expert tels que </a:t>
            </a:r>
            <a:r>
              <a:rPr lang="fr-CA" sz="2000" dirty="0" smtClean="0">
                <a:solidFill>
                  <a:srgbClr val="394A58"/>
                </a:solidFill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CA" sz="1800" dirty="0" smtClean="0">
                <a:solidFill>
                  <a:srgbClr val="394A58"/>
                </a:solidFill>
              </a:rPr>
              <a:t>Institut </a:t>
            </a:r>
            <a:r>
              <a:rPr lang="fr-CA" sz="1800" dirty="0">
                <a:solidFill>
                  <a:srgbClr val="394A58"/>
                </a:solidFill>
              </a:rPr>
              <a:t>national d’excellence en santé et services sociaux (INESSS) </a:t>
            </a:r>
            <a:r>
              <a:rPr lang="fr-CA" sz="1800" dirty="0" smtClean="0">
                <a:solidFill>
                  <a:srgbClr val="394A58"/>
                </a:solidFill>
              </a:rPr>
              <a:t>: Mmes </a:t>
            </a:r>
            <a:r>
              <a:rPr lang="fr-CA" sz="1800" dirty="0">
                <a:solidFill>
                  <a:srgbClr val="394A58"/>
                </a:solidFill>
              </a:rPr>
              <a:t>Sylvie Dupras (DG) et Carmen Dionne (DS</a:t>
            </a:r>
            <a:r>
              <a:rPr lang="fr-CA" sz="1800" dirty="0" smtClean="0">
                <a:solidFill>
                  <a:srgbClr val="394A58"/>
                </a:solidFill>
              </a:rPr>
              <a:t>) et M. Guy Sabourin</a:t>
            </a:r>
            <a:endParaRPr lang="fr-CA" sz="1800" dirty="0">
              <a:solidFill>
                <a:srgbClr val="394A58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CA" sz="2000" dirty="0" smtClean="0">
                <a:solidFill>
                  <a:srgbClr val="394A58"/>
                </a:solidFill>
              </a:rPr>
              <a:t>Participer </a:t>
            </a:r>
            <a:r>
              <a:rPr lang="fr-CA" sz="2000" dirty="0">
                <a:solidFill>
                  <a:srgbClr val="394A58"/>
                </a:solidFill>
              </a:rPr>
              <a:t>à des </a:t>
            </a:r>
            <a:r>
              <a:rPr lang="fr-CA" sz="2000" dirty="0" smtClean="0">
                <a:solidFill>
                  <a:srgbClr val="394A58"/>
                </a:solidFill>
              </a:rPr>
              <a:t>activités </a:t>
            </a:r>
            <a:r>
              <a:rPr lang="fr-CA" sz="2000" dirty="0">
                <a:solidFill>
                  <a:srgbClr val="394A58"/>
                </a:solidFill>
              </a:rPr>
              <a:t>scientifiques nationales et </a:t>
            </a:r>
            <a:r>
              <a:rPr lang="fr-CA" sz="2000" dirty="0" smtClean="0">
                <a:solidFill>
                  <a:srgbClr val="394A58"/>
                </a:solidFill>
              </a:rPr>
              <a:t>internationales</a:t>
            </a:r>
            <a:endParaRPr lang="fr-CA" sz="2200" dirty="0" smtClean="0">
              <a:solidFill>
                <a:srgbClr val="394A5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Favoriser la collaboration et la mise en réseau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23555" name="Espace réservé du contenu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5433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fr-CA" sz="2200" b="1" smtClean="0">
              <a:solidFill>
                <a:srgbClr val="394A58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fr-CA" sz="2400" b="1" smtClean="0">
                <a:solidFill>
                  <a:srgbClr val="394A58"/>
                </a:solidFill>
              </a:rPr>
              <a:t>Le partenariat est au cœur de ses préoccupations et l’Institut universitaire souhaite en initier, en développer et en consolider avec vous.</a:t>
            </a:r>
          </a:p>
          <a:p>
            <a:pPr marL="0" indent="0" eaLnBrk="1" hangingPunct="1">
              <a:buFont typeface="Arial" charset="0"/>
              <a:buNone/>
            </a:pPr>
            <a:endParaRPr lang="fr-CA" sz="2200" b="1" smtClean="0">
              <a:solidFill>
                <a:srgbClr val="394A58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fr-CA" sz="2400" b="1" smtClean="0">
                <a:solidFill>
                  <a:srgbClr val="394A58"/>
                </a:solidFill>
              </a:rPr>
              <a:t>Pour un réseau intégré en recherche et développement en DI et en TED reconnaissant la contribution de tous!</a:t>
            </a:r>
          </a:p>
        </p:txBody>
      </p:sp>
      <p:sp>
        <p:nvSpPr>
          <p:cNvPr id="23556" name="Espace réservé du contenu 6"/>
          <p:cNvSpPr txBox="1">
            <a:spLocks/>
          </p:cNvSpPr>
          <p:nvPr/>
        </p:nvSpPr>
        <p:spPr bwMode="auto">
          <a:xfrm>
            <a:off x="457200" y="5648325"/>
            <a:ext cx="82296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spcAft>
                <a:spcPts val="600"/>
              </a:spcAft>
              <a:buFont typeface="Arial" charset="0"/>
              <a:buNone/>
            </a:pPr>
            <a:r>
              <a:rPr lang="fr-CA" sz="4000" b="1">
                <a:solidFill>
                  <a:srgbClr val="394A58"/>
                </a:solidFill>
              </a:rPr>
              <a:t>Merci et au plaisir de collaborer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Coordonnées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200" dirty="0" smtClean="0">
                <a:solidFill>
                  <a:srgbClr val="394A58"/>
                </a:solidFill>
              </a:rPr>
              <a:t>L’</a:t>
            </a:r>
            <a:r>
              <a:rPr lang="fr-CA" sz="2200" b="1" dirty="0" smtClean="0">
                <a:solidFill>
                  <a:srgbClr val="394A58"/>
                </a:solidFill>
              </a:rPr>
              <a:t>Offre </a:t>
            </a:r>
            <a:r>
              <a:rPr lang="fr-CA" sz="2200" b="1" dirty="0">
                <a:solidFill>
                  <a:srgbClr val="394A58"/>
                </a:solidFill>
              </a:rPr>
              <a:t>de service </a:t>
            </a:r>
            <a:r>
              <a:rPr lang="fr-CA" sz="2200" b="1" dirty="0" smtClean="0">
                <a:solidFill>
                  <a:srgbClr val="394A58"/>
                </a:solidFill>
              </a:rPr>
              <a:t>de la mission universitaire du </a:t>
            </a:r>
            <a:r>
              <a:rPr lang="fr-CA" sz="2200" b="1" dirty="0">
                <a:solidFill>
                  <a:srgbClr val="394A58"/>
                </a:solidFill>
              </a:rPr>
              <a:t>CRDITED MCQ - Institut universitaire </a:t>
            </a:r>
            <a:r>
              <a:rPr lang="fr-CA" sz="2200" dirty="0" smtClean="0">
                <a:solidFill>
                  <a:srgbClr val="394A58"/>
                </a:solidFill>
              </a:rPr>
              <a:t>est disponible :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2000" dirty="0" smtClean="0">
                <a:solidFill>
                  <a:srgbClr val="394A58"/>
                </a:solidFill>
              </a:rPr>
              <a:t>Au </a:t>
            </a:r>
            <a:r>
              <a:rPr lang="fr-CA" sz="2000" b="1" dirty="0" smtClean="0">
                <a:solidFill>
                  <a:srgbClr val="394A58"/>
                </a:solidFill>
                <a:hlinkClick r:id="rId4"/>
              </a:rPr>
              <a:t>www.crditedmcq.qc.ca</a:t>
            </a:r>
            <a:r>
              <a:rPr lang="fr-CA" sz="2000" b="1" dirty="0" smtClean="0">
                <a:solidFill>
                  <a:srgbClr val="394A58"/>
                </a:solidFill>
              </a:rPr>
              <a:t> </a:t>
            </a:r>
            <a:r>
              <a:rPr lang="fr-CA" sz="2000" dirty="0">
                <a:solidFill>
                  <a:srgbClr val="394A58"/>
                </a:solidFill>
              </a:rPr>
              <a:t>dans la </a:t>
            </a:r>
            <a:r>
              <a:rPr lang="fr-CA" sz="2000" dirty="0" smtClean="0">
                <a:solidFill>
                  <a:srgbClr val="394A58"/>
                </a:solidFill>
              </a:rPr>
              <a:t>section </a:t>
            </a:r>
            <a:r>
              <a:rPr lang="fr-CA" sz="2000" b="1" dirty="0" smtClean="0">
                <a:solidFill>
                  <a:srgbClr val="394A58"/>
                </a:solidFill>
              </a:rPr>
              <a:t>« </a:t>
            </a:r>
            <a:r>
              <a:rPr lang="fr-CA" sz="2000" b="1" dirty="0">
                <a:solidFill>
                  <a:srgbClr val="394A58"/>
                </a:solidFill>
                <a:hlinkClick r:id="rId4"/>
              </a:rPr>
              <a:t>Recherche et mission universitaire</a:t>
            </a:r>
            <a:r>
              <a:rPr lang="fr-CA" sz="2000" b="1" dirty="0">
                <a:solidFill>
                  <a:srgbClr val="394A58"/>
                </a:solidFill>
              </a:rPr>
              <a:t> »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endParaRPr lang="fr-CA" sz="2200" b="1" dirty="0" smtClean="0">
              <a:solidFill>
                <a:srgbClr val="394A58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200" b="1" dirty="0" smtClean="0">
                <a:solidFill>
                  <a:srgbClr val="394A58"/>
                </a:solidFill>
              </a:rPr>
              <a:t>Le Recherché</a:t>
            </a:r>
            <a:r>
              <a:rPr lang="fr-CA" sz="2200" b="1" dirty="0">
                <a:solidFill>
                  <a:srgbClr val="394A58"/>
                </a:solidFill>
              </a:rPr>
              <a:t> </a:t>
            </a:r>
            <a:r>
              <a:rPr lang="fr-CA" sz="2200" dirty="0" smtClean="0">
                <a:solidFill>
                  <a:srgbClr val="394A58"/>
                </a:solidFill>
              </a:rPr>
              <a:t>est accessible :</a:t>
            </a: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2000" dirty="0" smtClean="0">
                <a:solidFill>
                  <a:srgbClr val="394A58"/>
                </a:solidFill>
              </a:rPr>
              <a:t>Sur la </a:t>
            </a:r>
            <a:r>
              <a:rPr lang="fr-CA" sz="2000" dirty="0">
                <a:solidFill>
                  <a:srgbClr val="394A58"/>
                </a:solidFill>
              </a:rPr>
              <a:t>page </a:t>
            </a:r>
            <a:r>
              <a:rPr lang="fr-CA" sz="2000" dirty="0" smtClean="0">
                <a:solidFill>
                  <a:srgbClr val="394A58"/>
                </a:solidFill>
              </a:rPr>
              <a:t>d’accueil du </a:t>
            </a:r>
            <a:r>
              <a:rPr lang="fr-CA" sz="2000" b="1" dirty="0">
                <a:solidFill>
                  <a:srgbClr val="394A58"/>
                </a:solidFill>
                <a:hlinkClick r:id="rId5"/>
              </a:rPr>
              <a:t>www.crditedmcq.qc.ca</a:t>
            </a:r>
            <a:endParaRPr lang="fr-CA" sz="2000" b="1" dirty="0">
              <a:solidFill>
                <a:srgbClr val="394A58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endParaRPr lang="fr-CA" sz="2200" dirty="0" smtClean="0">
              <a:solidFill>
                <a:srgbClr val="394A58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200" dirty="0" smtClean="0">
                <a:solidFill>
                  <a:srgbClr val="394A58"/>
                </a:solidFill>
              </a:rPr>
              <a:t>Sur </a:t>
            </a:r>
            <a:r>
              <a:rPr lang="fr-CA" sz="2200" dirty="0">
                <a:solidFill>
                  <a:srgbClr val="394A58"/>
                </a:solidFill>
              </a:rPr>
              <a:t>les </a:t>
            </a:r>
            <a:r>
              <a:rPr lang="fr-CA" sz="2200" b="1" dirty="0">
                <a:solidFill>
                  <a:srgbClr val="394A58"/>
                </a:solidFill>
              </a:rPr>
              <a:t>médias sociaux</a:t>
            </a:r>
            <a:r>
              <a:rPr lang="fr-CA" sz="2200" dirty="0">
                <a:solidFill>
                  <a:srgbClr val="394A58"/>
                </a:solidFill>
              </a:rPr>
              <a:t>, recherchez </a:t>
            </a:r>
            <a:r>
              <a:rPr lang="fr-CA" sz="2200" dirty="0" smtClean="0">
                <a:solidFill>
                  <a:srgbClr val="394A58"/>
                </a:solidFill>
              </a:rPr>
              <a:t>le CRDITED MCQ - IU :</a:t>
            </a:r>
            <a:endParaRPr lang="fr-CA" sz="2200" dirty="0">
              <a:solidFill>
                <a:srgbClr val="394A58"/>
              </a:solidFill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dirty="0">
                <a:solidFill>
                  <a:srgbClr val="394A58"/>
                </a:solidFill>
              </a:rPr>
              <a:t>Sur </a:t>
            </a:r>
            <a:r>
              <a:rPr lang="fr-CA" sz="2000" dirty="0">
                <a:solidFill>
                  <a:srgbClr val="394A58"/>
                </a:solidFill>
                <a:hlinkClick r:id="rId6"/>
              </a:rPr>
              <a:t>Twitter.com</a:t>
            </a:r>
            <a:endParaRPr lang="fr-CA" sz="2000" dirty="0">
              <a:solidFill>
                <a:srgbClr val="394A58"/>
              </a:solidFill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dirty="0">
                <a:solidFill>
                  <a:srgbClr val="394A58"/>
                </a:solidFill>
              </a:rPr>
              <a:t>Sur </a:t>
            </a:r>
            <a:r>
              <a:rPr lang="fr-CA" sz="2000" dirty="0">
                <a:solidFill>
                  <a:srgbClr val="394A58"/>
                </a:solidFill>
                <a:hlinkClick r:id="rId7"/>
              </a:rPr>
              <a:t>Facebook.com</a:t>
            </a:r>
            <a:endParaRPr lang="fr-CA" sz="2000" dirty="0">
              <a:solidFill>
                <a:srgbClr val="394A58"/>
              </a:solidFill>
            </a:endParaRPr>
          </a:p>
        </p:txBody>
      </p:sp>
      <p:pic>
        <p:nvPicPr>
          <p:cNvPr id="24580" name="Image 2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5476875"/>
            <a:ext cx="2667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Image 3">
            <a:hlinkClick r:id="rId6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5114925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Qu’est-ce qu’un Institut universitaire ?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pic>
        <p:nvPicPr>
          <p:cNvPr id="4099" name="Picture 3" descr="G:\Mes Documents\CRDITED MCQ-IU\Institut universitaire\Offre de services de l'IU en DI et en TED\Absolu\Livrables\Graphique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051050"/>
            <a:ext cx="82962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Les objectifs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fr-CA" sz="2800" smtClean="0">
                <a:solidFill>
                  <a:srgbClr val="394A58"/>
                </a:solidFill>
              </a:rPr>
              <a:t>Contribuer au développement des connaissances par la réalisation de projets de recherche en lien avec les besoins des milieux et les intérêts des chercheurs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fr-CA" sz="2800" smtClean="0">
                <a:solidFill>
                  <a:srgbClr val="394A58"/>
                </a:solidFill>
              </a:rPr>
              <a:t>Favoriser la promotion et la mise en valeur des résultats de la recherche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fr-CA" sz="2800" smtClean="0">
                <a:solidFill>
                  <a:srgbClr val="394A58"/>
                </a:solidFill>
              </a:rPr>
              <a:t>Soutenir le transfert des connaissances et l’appropriation des savoirs issus de la recherche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Les objectifs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7025"/>
            <a:ext cx="8229600" cy="46704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fr-CA" sz="2800" smtClean="0">
                <a:solidFill>
                  <a:srgbClr val="394A58"/>
                </a:solidFill>
              </a:rPr>
              <a:t>Contribuer au développement et à l’évaluation des pratiques spécialisées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fr-CA" sz="2800" smtClean="0">
                <a:solidFill>
                  <a:srgbClr val="394A58"/>
                </a:solidFill>
              </a:rPr>
              <a:t>Contribuer au développement d’une culture scientifique dans les différents réseaux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fr-CA" sz="2800" smtClean="0">
                <a:solidFill>
                  <a:srgbClr val="394A58"/>
                </a:solidFill>
              </a:rPr>
              <a:t>Soutenir et contribuer au développement de l’expertise des intervenants et des gestionnaires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Les objectifs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7025"/>
            <a:ext cx="8229600" cy="46704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fr-CA" sz="2800" smtClean="0">
                <a:solidFill>
                  <a:srgbClr val="394A58"/>
                </a:solidFill>
              </a:rPr>
              <a:t>Développer des pratiques pédagogiques pour la formation de stagiaires universitaires en intervention et en recherche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fr-CA" sz="2800" smtClean="0">
                <a:solidFill>
                  <a:srgbClr val="394A58"/>
                </a:solidFill>
              </a:rPr>
              <a:t>Assurer la visibilité du champ de la déficience intellectuelle et des troubles envahissants du développement tout en contribuant au développement de politiques gouvernementales notamment dans le domaine social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L’équipe de chercheurs réguliers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pic>
        <p:nvPicPr>
          <p:cNvPr id="8195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17650"/>
            <a:ext cx="1631950" cy="2033588"/>
          </a:xfrm>
        </p:spPr>
      </p:pic>
      <p:sp>
        <p:nvSpPr>
          <p:cNvPr id="13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1517650"/>
            <a:ext cx="6369050" cy="2193925"/>
          </a:xfrm>
        </p:spPr>
        <p:txBody>
          <a:bodyPr rtlCol="0">
            <a:normAutofit fontScale="550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Carmen Dionne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2500" dirty="0" smtClean="0">
                <a:solidFill>
                  <a:srgbClr val="394A58"/>
                </a:solidFill>
              </a:rPr>
              <a:t>Directrice </a:t>
            </a:r>
            <a:r>
              <a:rPr lang="fr-CA" sz="2500" dirty="0">
                <a:solidFill>
                  <a:srgbClr val="394A58"/>
                </a:solidFill>
              </a:rPr>
              <a:t>scientifique du CRDITED MCQ </a:t>
            </a:r>
            <a:r>
              <a:rPr lang="fr-CA" sz="2500" dirty="0" smtClean="0">
                <a:solidFill>
                  <a:srgbClr val="394A58"/>
                </a:solidFill>
              </a:rPr>
              <a:t>– Institut universitaire</a:t>
            </a:r>
            <a:endParaRPr lang="fr-CA" sz="2500" dirty="0">
              <a:solidFill>
                <a:srgbClr val="394A58"/>
              </a:solidFill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2500" dirty="0">
                <a:solidFill>
                  <a:srgbClr val="394A58"/>
                </a:solidFill>
              </a:rPr>
              <a:t>Titulaire de la Chaire de recherche du Canada </a:t>
            </a:r>
            <a:r>
              <a:rPr lang="fr-CA" sz="2500" dirty="0" smtClean="0">
                <a:solidFill>
                  <a:srgbClr val="394A58"/>
                </a:solidFill>
              </a:rPr>
              <a:t>en intervention </a:t>
            </a:r>
            <a:r>
              <a:rPr lang="fr-CA" sz="2500" dirty="0">
                <a:solidFill>
                  <a:srgbClr val="394A58"/>
                </a:solidFill>
              </a:rPr>
              <a:t>précoce à </a:t>
            </a:r>
            <a:r>
              <a:rPr lang="fr-CA" sz="2500" dirty="0" smtClean="0">
                <a:solidFill>
                  <a:srgbClr val="394A58"/>
                </a:solidFill>
              </a:rPr>
              <a:t>l’Université du Québec à Trois-Rivières (UQTR)</a:t>
            </a:r>
            <a:endParaRPr lang="fr-CA" sz="2500" dirty="0">
              <a:solidFill>
                <a:srgbClr val="394A58"/>
              </a:solidFill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2500" dirty="0">
                <a:solidFill>
                  <a:srgbClr val="394A58"/>
                </a:solidFill>
              </a:rPr>
              <a:t>Coresponsable universitaire de l’équipe de </a:t>
            </a:r>
            <a:r>
              <a:rPr lang="fr-CA" sz="2500" dirty="0" smtClean="0">
                <a:solidFill>
                  <a:srgbClr val="394A58"/>
                </a:solidFill>
              </a:rPr>
              <a:t>recherche sur </a:t>
            </a:r>
            <a:r>
              <a:rPr lang="fr-CA" sz="2500" dirty="0">
                <a:solidFill>
                  <a:srgbClr val="394A58"/>
                </a:solidFill>
              </a:rPr>
              <a:t>l’innovation et le soutien </a:t>
            </a:r>
            <a:r>
              <a:rPr lang="fr-CA" sz="2500" dirty="0" smtClean="0">
                <a:solidFill>
                  <a:srgbClr val="394A58"/>
                </a:solidFill>
              </a:rPr>
              <a:t>transdisciplinaire (ÉRIST</a:t>
            </a:r>
            <a:r>
              <a:rPr lang="fr-CA" sz="2500" dirty="0">
                <a:solidFill>
                  <a:srgbClr val="394A58"/>
                </a:solidFill>
              </a:rPr>
              <a:t>) </a:t>
            </a:r>
            <a:endParaRPr lang="fr-CA" sz="2500" dirty="0" smtClean="0">
              <a:solidFill>
                <a:srgbClr val="394A58"/>
              </a:solidFill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2500" dirty="0" smtClean="0">
                <a:solidFill>
                  <a:srgbClr val="394A58"/>
                </a:solidFill>
              </a:rPr>
              <a:t>Professeure </a:t>
            </a:r>
            <a:r>
              <a:rPr lang="fr-CA" sz="2500" dirty="0">
                <a:solidFill>
                  <a:srgbClr val="394A58"/>
                </a:solidFill>
              </a:rPr>
              <a:t>titulaire au </a:t>
            </a:r>
            <a:r>
              <a:rPr lang="fr-CA" sz="2500" dirty="0" smtClean="0">
                <a:solidFill>
                  <a:srgbClr val="394A58"/>
                </a:solidFill>
              </a:rPr>
              <a:t>département de </a:t>
            </a:r>
            <a:r>
              <a:rPr lang="fr-CA" sz="2500" dirty="0">
                <a:solidFill>
                  <a:srgbClr val="394A58"/>
                </a:solidFill>
              </a:rPr>
              <a:t>psychoéducation, </a:t>
            </a:r>
            <a:r>
              <a:rPr lang="fr-CA" sz="2500" dirty="0" smtClean="0">
                <a:solidFill>
                  <a:srgbClr val="394A58"/>
                </a:solidFill>
              </a:rPr>
              <a:t>UQTR</a:t>
            </a:r>
            <a:endParaRPr lang="fr-CA" sz="2500" dirty="0">
              <a:solidFill>
                <a:srgbClr val="394A5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L’équipe de chercheurs réguliers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14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1484313"/>
            <a:ext cx="6369050" cy="20335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Germain Couture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1400" dirty="0" smtClean="0">
                <a:solidFill>
                  <a:srgbClr val="394A58"/>
                </a:solidFill>
              </a:rPr>
              <a:t>Chercheur en établissement, CRDITED </a:t>
            </a:r>
            <a:r>
              <a:rPr lang="fr-CA" sz="1400" dirty="0">
                <a:solidFill>
                  <a:srgbClr val="394A58"/>
                </a:solidFill>
              </a:rPr>
              <a:t>MCQ </a:t>
            </a:r>
            <a:r>
              <a:rPr lang="fr-CA" sz="1400" dirty="0" smtClean="0">
                <a:solidFill>
                  <a:srgbClr val="394A58"/>
                </a:solidFill>
              </a:rPr>
              <a:t>– Institut universitaire</a:t>
            </a:r>
            <a:endParaRPr lang="fr-CA" sz="1400" dirty="0">
              <a:solidFill>
                <a:srgbClr val="394A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1400" dirty="0" smtClean="0">
                <a:solidFill>
                  <a:srgbClr val="394A58"/>
                </a:solidFill>
              </a:rPr>
              <a:t>Coresponsable, milieu de pratique, de </a:t>
            </a:r>
            <a:r>
              <a:rPr lang="fr-CA" sz="1400" dirty="0">
                <a:solidFill>
                  <a:srgbClr val="394A58"/>
                </a:solidFill>
              </a:rPr>
              <a:t>l’équipe de </a:t>
            </a:r>
            <a:r>
              <a:rPr lang="fr-CA" sz="1400" dirty="0" smtClean="0">
                <a:solidFill>
                  <a:srgbClr val="394A58"/>
                </a:solidFill>
              </a:rPr>
              <a:t>recherche sur </a:t>
            </a:r>
            <a:r>
              <a:rPr lang="fr-CA" sz="1400" dirty="0">
                <a:solidFill>
                  <a:srgbClr val="394A58"/>
                </a:solidFill>
              </a:rPr>
              <a:t>l’innovation et le soutien </a:t>
            </a:r>
            <a:r>
              <a:rPr lang="fr-CA" sz="1400" dirty="0" smtClean="0">
                <a:solidFill>
                  <a:srgbClr val="394A58"/>
                </a:solidFill>
              </a:rPr>
              <a:t>transdisciplinaire (ÉRIST</a:t>
            </a:r>
            <a:r>
              <a:rPr lang="fr-CA" sz="1400" dirty="0">
                <a:solidFill>
                  <a:srgbClr val="394A58"/>
                </a:solidFill>
              </a:rPr>
              <a:t>) </a:t>
            </a:r>
            <a:endParaRPr lang="fr-CA" sz="1400" dirty="0" smtClean="0">
              <a:solidFill>
                <a:srgbClr val="394A58"/>
              </a:solidFill>
            </a:endParaRPr>
          </a:p>
        </p:txBody>
      </p:sp>
      <p:pic>
        <p:nvPicPr>
          <p:cNvPr id="9220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257300"/>
            <a:ext cx="161448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4090988"/>
            <a:ext cx="6369050" cy="20335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Guy Sabourin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1400" dirty="0">
                <a:solidFill>
                  <a:srgbClr val="394A58"/>
                </a:solidFill>
              </a:rPr>
              <a:t>Chercheur en établissement, CRDITED MCQ – Institut universitaire</a:t>
            </a:r>
          </a:p>
        </p:txBody>
      </p:sp>
      <p:pic>
        <p:nvPicPr>
          <p:cNvPr id="9222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106863"/>
            <a:ext cx="140970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3600" b="1" cap="small" dirty="0" smtClean="0">
                <a:solidFill>
                  <a:srgbClr val="394A58"/>
                </a:solidFill>
              </a:rPr>
              <a:t>L’équipe de chercheurs réguliers</a:t>
            </a:r>
            <a:endParaRPr lang="fr-CA" sz="3600" b="1" cap="small" dirty="0">
              <a:solidFill>
                <a:srgbClr val="394A58"/>
              </a:solidFill>
            </a:endParaRPr>
          </a:p>
        </p:txBody>
      </p:sp>
      <p:sp>
        <p:nvSpPr>
          <p:cNvPr id="13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1517650"/>
            <a:ext cx="6369050" cy="20335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Claude Dugas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1400" dirty="0" smtClean="0">
                <a:solidFill>
                  <a:srgbClr val="394A58"/>
                </a:solidFill>
              </a:rPr>
              <a:t>Professeure au département des sciences de l’activité physique, UQTR</a:t>
            </a:r>
            <a:endParaRPr lang="fr-CA" sz="1400" dirty="0">
              <a:solidFill>
                <a:srgbClr val="394A58"/>
              </a:solidFill>
            </a:endParaRPr>
          </a:p>
        </p:txBody>
      </p:sp>
      <p:sp>
        <p:nvSpPr>
          <p:cNvPr id="14" name="Espace réservé du contenu 6"/>
          <p:cNvSpPr>
            <a:spLocks noGrp="1"/>
          </p:cNvSpPr>
          <p:nvPr>
            <p:ph sz="half" idx="2"/>
          </p:nvPr>
        </p:nvSpPr>
        <p:spPr>
          <a:xfrm>
            <a:off x="2317750" y="4146550"/>
            <a:ext cx="6369050" cy="20335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fr-CA" sz="2000" b="1" cap="small" dirty="0" smtClean="0">
                <a:solidFill>
                  <a:srgbClr val="394A58"/>
                </a:solidFill>
              </a:rPr>
              <a:t>Claire Dumont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A" sz="1400" dirty="0" smtClean="0">
                <a:solidFill>
                  <a:srgbClr val="394A58"/>
                </a:solidFill>
              </a:rPr>
              <a:t>Professeure au département d’ergothérapie, UQTR</a:t>
            </a:r>
          </a:p>
        </p:txBody>
      </p:sp>
      <p:pic>
        <p:nvPicPr>
          <p:cNvPr id="10245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436688"/>
            <a:ext cx="1614487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868738"/>
            <a:ext cx="16525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1427</Words>
  <Application>Microsoft Office PowerPoint</Application>
  <PresentationFormat>On-screen Show (4:3)</PresentationFormat>
  <Paragraphs>203</Paragraphs>
  <Slides>23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Qu’est-ce qu’un Institut universitaire ?</vt:lpstr>
      <vt:lpstr>Les objectifs</vt:lpstr>
      <vt:lpstr>Les objectifs</vt:lpstr>
      <vt:lpstr>Les objectifs</vt:lpstr>
      <vt:lpstr>L’équipe de chercheurs réguliers</vt:lpstr>
      <vt:lpstr>L’équipe de chercheurs réguliers</vt:lpstr>
      <vt:lpstr>L’équipe de chercheurs réguliers</vt:lpstr>
      <vt:lpstr>L’équipe de chercheurs réguliers</vt:lpstr>
      <vt:lpstr>L’équipe de chercheurs réguliers</vt:lpstr>
      <vt:lpstr>L’équipe de chercheurs réguliers</vt:lpstr>
      <vt:lpstr>L’équipe de chercheurs réguliers</vt:lpstr>
      <vt:lpstr>Maillage Recherche - Pratique</vt:lpstr>
      <vt:lpstr>Maillage Recherche - Pratique</vt:lpstr>
      <vt:lpstr>Services</vt:lpstr>
      <vt:lpstr>Services</vt:lpstr>
      <vt:lpstr>Services</vt:lpstr>
      <vt:lpstr>Services</vt:lpstr>
      <vt:lpstr>Services</vt:lpstr>
      <vt:lpstr>Services</vt:lpstr>
      <vt:lpstr>Favoriser la collaboration et la mise en réseau</vt:lpstr>
      <vt:lpstr>Coordonnées</vt:lpstr>
    </vt:vector>
  </TitlesOfParts>
  <Company>ABC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Graphiste</dc:creator>
  <cp:lastModifiedBy>SEAPRAdmin</cp:lastModifiedBy>
  <cp:revision>44</cp:revision>
  <dcterms:created xsi:type="dcterms:W3CDTF">2011-09-09T17:42:16Z</dcterms:created>
  <dcterms:modified xsi:type="dcterms:W3CDTF">2013-07-02T14:04:27Z</dcterms:modified>
</cp:coreProperties>
</file>