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153" autoAdjust="0"/>
  </p:normalViewPr>
  <p:slideViewPr>
    <p:cSldViewPr>
      <p:cViewPr>
        <p:scale>
          <a:sx n="60" d="100"/>
          <a:sy n="60" d="100"/>
        </p:scale>
        <p:origin x="-1656" y="-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85E8D-7ADE-4CE3-9674-27F732CEC567}" type="datetimeFigureOut">
              <a:rPr lang="fr-CA" smtClean="0"/>
              <a:t>2013-07-02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93710-2C30-4F8F-BB42-BE34331DDE09}" type="slidenum">
              <a:rPr lang="fr-CA" smtClean="0"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11100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93710-2C30-4F8F-BB42-BE34331DDE09}" type="slidenum">
              <a:rPr lang="fr-CA" smtClean="0"/>
              <a:t>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98839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b="1" dirty="0" smtClean="0"/>
              <a:t>Création</a:t>
            </a:r>
            <a:r>
              <a:rPr lang="fr-CA" b="1" baseline="0" dirty="0" smtClean="0"/>
              <a:t> d’un comité de pilotage sur le projet de développement d’une culture de recherche en établissement 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CA" baseline="0" dirty="0" smtClean="0"/>
              <a:t>permet de favoriser le développement d’une culture de recherche en établissement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CA" baseline="0" dirty="0" smtClean="0"/>
              <a:t>accroît à la fois la collaboration entre chercheurs et intervenants</a:t>
            </a:r>
          </a:p>
          <a:p>
            <a:endParaRPr lang="fr-CA" baseline="0" dirty="0" smtClean="0"/>
          </a:p>
          <a:p>
            <a:r>
              <a:rPr lang="fr-CA" sz="1200" b="1" dirty="0" smtClean="0"/>
              <a:t>Mise à jour du projet sur la recension des écrits en DI/TED en partenariat avec le CRDITED MCQ – IU et CRDI Saguenay-Lac-Saint-Jean 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CA" sz="1200" dirty="0" smtClean="0"/>
              <a:t>Permet</a:t>
            </a:r>
            <a:r>
              <a:rPr lang="fr-CA" sz="1200" baseline="0" dirty="0" smtClean="0"/>
              <a:t> à la fois de soutenir la mission des établissements à désignation universitaire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CA" sz="1200" baseline="0" dirty="0" smtClean="0"/>
              <a:t>Permet de se concerter avec les établissements</a:t>
            </a:r>
            <a:endParaRPr lang="fr-CA" sz="1200" dirty="0" smtClean="0"/>
          </a:p>
          <a:p>
            <a:endParaRPr lang="fr-CA" sz="1200" dirty="0" smtClean="0"/>
          </a:p>
          <a:p>
            <a:r>
              <a:rPr lang="fr-CA" sz="1200" b="1" dirty="0" smtClean="0"/>
              <a:t>Participation du projet d’observatoire avec la FQCRDITED: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CA" sz="1200" dirty="0" smtClean="0"/>
              <a:t>Permet de se concerter avec la FQCRDITED</a:t>
            </a:r>
          </a:p>
          <a:p>
            <a:endParaRPr lang="fr-CA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b="1" dirty="0" smtClean="0"/>
              <a:t>Participation à la table de la recherche à la FQCRDITED :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CA" sz="1200" dirty="0" smtClean="0"/>
              <a:t>Permet de se concerter avec la FQCRDITED</a:t>
            </a:r>
          </a:p>
          <a:p>
            <a:endParaRPr lang="fr-CA" sz="1200" dirty="0" smtClean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93710-2C30-4F8F-BB42-BE34331DDE09}" type="slidenum">
              <a:rPr lang="fr-CA" smtClean="0"/>
              <a:t>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25212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CA" sz="2000" b="1" dirty="0" smtClean="0"/>
              <a:t>Création </a:t>
            </a:r>
            <a:r>
              <a:rPr lang="fr-CA" sz="2000" b="1" i="1" dirty="0" smtClean="0"/>
              <a:t>Bourse Jean-Marie Bouchard</a:t>
            </a:r>
          </a:p>
          <a:p>
            <a:pPr lvl="0"/>
            <a:r>
              <a:rPr lang="fr-CA" sz="2000" b="0" i="0" dirty="0" smtClean="0"/>
              <a:t>Permet</a:t>
            </a:r>
            <a:r>
              <a:rPr lang="fr-CA" sz="2000" b="0" i="0" baseline="0" dirty="0" smtClean="0"/>
              <a:t> d’adapter les soutiens financiers en fonction des demandes des milieux de pratique et universitaire</a:t>
            </a:r>
          </a:p>
          <a:p>
            <a:pPr lvl="0"/>
            <a:endParaRPr lang="fr-CA" sz="2000" b="0" i="1" dirty="0" smtClean="0"/>
          </a:p>
          <a:p>
            <a:pPr lvl="0"/>
            <a:r>
              <a:rPr lang="fr-CA" sz="2000" b="1" dirty="0" smtClean="0"/>
              <a:t>Revoir nos programmes de soutiens financiers </a:t>
            </a:r>
          </a:p>
          <a:p>
            <a:pPr lvl="0"/>
            <a:r>
              <a:rPr lang="fr-CA" sz="2000" b="0" i="0" dirty="0" smtClean="0"/>
              <a:t>Permet</a:t>
            </a:r>
            <a:r>
              <a:rPr lang="fr-CA" sz="2000" b="0" i="0" baseline="0" dirty="0" smtClean="0"/>
              <a:t> d’adapter les soutiens financiers en fonction des demandes des milieux de pratique et universitaire</a:t>
            </a:r>
          </a:p>
          <a:p>
            <a:pPr lvl="0"/>
            <a:endParaRPr lang="fr-CA" sz="2000" b="1" dirty="0" smtClean="0"/>
          </a:p>
          <a:p>
            <a:pPr lvl="0"/>
            <a:r>
              <a:rPr lang="fr-CA" sz="2000" b="1" dirty="0" smtClean="0"/>
              <a:t>Diffusion pour le transfert des connaissances </a:t>
            </a:r>
          </a:p>
          <a:p>
            <a:pPr lvl="1"/>
            <a:r>
              <a:rPr lang="fr-CA" sz="1600" b="1" dirty="0" smtClean="0"/>
              <a:t>par la Revue CNRIS </a:t>
            </a:r>
          </a:p>
          <a:p>
            <a:pPr lvl="1"/>
            <a:r>
              <a:rPr lang="fr-CA" sz="1600" b="1" dirty="0" smtClean="0"/>
              <a:t>par le Congrès de l’AIRHM</a:t>
            </a:r>
          </a:p>
          <a:p>
            <a:pPr lvl="0"/>
            <a:r>
              <a:rPr lang="fr-CA" sz="1600" b="0" dirty="0" smtClean="0"/>
              <a:t>Répond</a:t>
            </a:r>
            <a:r>
              <a:rPr lang="fr-CA" sz="1600" b="0" baseline="0" dirty="0" smtClean="0"/>
              <a:t> au besoin de transfert des connaissances </a:t>
            </a:r>
            <a:endParaRPr lang="fr-CA" sz="1600" b="0" dirty="0" smtClean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93710-2C30-4F8F-BB42-BE34331DDE09}" type="slidenum">
              <a:rPr lang="fr-CA" smtClean="0"/>
              <a:t>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29398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b="1" dirty="0" smtClean="0"/>
              <a:t>Démarrage bourse OPHQ</a:t>
            </a:r>
          </a:p>
          <a:p>
            <a:r>
              <a:rPr lang="fr-CA" sz="1200" b="0" dirty="0" smtClean="0"/>
              <a:t>Aide au démarrage de nouvelles programmations</a:t>
            </a:r>
            <a:r>
              <a:rPr lang="fr-CA" sz="1200" b="0" baseline="0" dirty="0" smtClean="0"/>
              <a:t> de recherche par des équipes</a:t>
            </a:r>
          </a:p>
          <a:p>
            <a:endParaRPr lang="fr-CA" sz="1200" b="0" dirty="0" smtClean="0"/>
          </a:p>
          <a:p>
            <a:r>
              <a:rPr lang="fr-CA" sz="1200" b="1" dirty="0" smtClean="0"/>
              <a:t>Démarrage bourse CSSS-CAU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b="0" dirty="0" smtClean="0"/>
              <a:t>Aide au démarrage de nouvelles programmations</a:t>
            </a:r>
            <a:r>
              <a:rPr lang="fr-CA" sz="1200" b="0" baseline="0" dirty="0" smtClean="0"/>
              <a:t> de recherche par des équipes</a:t>
            </a:r>
            <a:endParaRPr lang="fr-CA" sz="1200" b="0" dirty="0" smtClean="0"/>
          </a:p>
          <a:p>
            <a:endParaRPr lang="fr-CA" sz="1200" b="1" dirty="0" smtClean="0"/>
          </a:p>
          <a:p>
            <a:r>
              <a:rPr lang="fr-CA" sz="1200" b="1" dirty="0" smtClean="0"/>
              <a:t>Soutien financier Comité franco-québécois</a:t>
            </a:r>
          </a:p>
          <a:p>
            <a:r>
              <a:rPr lang="fr-CA" sz="1200" b="0" dirty="0" smtClean="0"/>
              <a:t>Permet d’avoir un soutien financier</a:t>
            </a:r>
            <a:r>
              <a:rPr lang="fr-CA" sz="1200" b="0" baseline="0" dirty="0" smtClean="0"/>
              <a:t> qui répond davantage aux besoins de la communauté de recherche </a:t>
            </a:r>
          </a:p>
          <a:p>
            <a:endParaRPr lang="fr-CA" sz="1200" b="1" dirty="0" smtClean="0"/>
          </a:p>
          <a:p>
            <a:r>
              <a:rPr lang="fr-CA" sz="1200" b="1" dirty="0" smtClean="0"/>
              <a:t>Sondage auprès des lauréats </a:t>
            </a:r>
          </a:p>
          <a:p>
            <a:r>
              <a:rPr lang="fr-CA" sz="1200" b="0" dirty="0" smtClean="0"/>
              <a:t>Permet d’adapter nos</a:t>
            </a:r>
            <a:r>
              <a:rPr lang="fr-CA" sz="1200" b="0" baseline="0" dirty="0" smtClean="0"/>
              <a:t> programmes de soutiens financiers</a:t>
            </a:r>
          </a:p>
          <a:p>
            <a:endParaRPr lang="fr-CA" sz="1200" b="0" dirty="0" smtClean="0"/>
          </a:p>
          <a:p>
            <a:r>
              <a:rPr lang="fr-CA" sz="1200" b="1" dirty="0" smtClean="0"/>
              <a:t>Sondage auprès des chercheurs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b="0" dirty="0" smtClean="0"/>
              <a:t>Permet d’adapter nos</a:t>
            </a:r>
            <a:r>
              <a:rPr lang="fr-CA" sz="1200" b="0" baseline="0" dirty="0" smtClean="0"/>
              <a:t> programmes de soutiens financiers</a:t>
            </a:r>
            <a:endParaRPr lang="fr-CA" sz="1200" b="0" dirty="0" smtClean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93710-2C30-4F8F-BB42-BE34331DDE09}" type="slidenum">
              <a:rPr lang="fr-CA" smtClean="0"/>
              <a:t>4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42462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b="1" dirty="0" smtClean="0"/>
              <a:t>Observatoire</a:t>
            </a:r>
          </a:p>
          <a:p>
            <a:r>
              <a:rPr lang="fr-CA" dirty="0" smtClean="0"/>
              <a:t>Met</a:t>
            </a:r>
            <a:r>
              <a:rPr lang="fr-CA" baseline="0" dirty="0" smtClean="0"/>
              <a:t> en place une veille informationnelle dynamique avec ses partenaires (FQCRDITED)</a:t>
            </a:r>
          </a:p>
          <a:p>
            <a:r>
              <a:rPr lang="fr-CA" baseline="0" dirty="0" smtClean="0"/>
              <a:t>Le partenariat permet d’implanter des mécanismes de coordination avec la FQCRDITED</a:t>
            </a:r>
          </a:p>
          <a:p>
            <a:endParaRPr lang="fr-CA" baseline="0" dirty="0" smtClean="0"/>
          </a:p>
          <a:p>
            <a:r>
              <a:rPr lang="fr-CA" b="1" baseline="0" dirty="0" smtClean="0"/>
              <a:t>Ressource à temps plein </a:t>
            </a:r>
          </a:p>
          <a:p>
            <a:r>
              <a:rPr lang="fr-CA" baseline="0" dirty="0" smtClean="0"/>
              <a:t>Permet de maintenir les informations sur le réseau de chercheurs et leurs productions</a:t>
            </a:r>
          </a:p>
          <a:p>
            <a:endParaRPr lang="fr-CA" baseline="0" dirty="0" smtClean="0"/>
          </a:p>
          <a:p>
            <a:r>
              <a:rPr lang="fr-CA" b="1" baseline="0" dirty="0" smtClean="0"/>
              <a:t>Partenariat avec la FQCRDITED</a:t>
            </a:r>
          </a:p>
          <a:p>
            <a:endParaRPr lang="fr-CA" baseline="0" dirty="0" smtClean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93710-2C30-4F8F-BB42-BE34331DDE09}" type="slidenum">
              <a:rPr lang="fr-CA" smtClean="0"/>
              <a:t>5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11148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b="1" dirty="0" smtClean="0"/>
              <a:t>Augmentation du nombre de candidatures pour la bourse de premier cycle</a:t>
            </a:r>
          </a:p>
          <a:p>
            <a:endParaRPr lang="fr-CA" dirty="0" smtClean="0"/>
          </a:p>
          <a:p>
            <a:r>
              <a:rPr lang="fr-CA" dirty="0" smtClean="0"/>
              <a:t>Permet de susciter l’intérêt des jeunes chercheurs envers la recherche en DI et</a:t>
            </a:r>
            <a:r>
              <a:rPr lang="fr-CA" baseline="0" dirty="0" smtClean="0"/>
              <a:t>  en TED</a:t>
            </a:r>
          </a:p>
          <a:p>
            <a:r>
              <a:rPr lang="fr-CA" dirty="0" smtClean="0"/>
              <a:t>Favorise l’intégration de la relève auprès des chercheurs universitaires et ceux en milieux de pratique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93710-2C30-4F8F-BB42-BE34331DDE09}" type="slidenum">
              <a:rPr lang="fr-CA" smtClean="0"/>
              <a:t>6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9295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b="1" dirty="0" smtClean="0"/>
              <a:t>Bulletin</a:t>
            </a:r>
            <a:r>
              <a:rPr lang="fr-CA" dirty="0" smtClean="0"/>
              <a:t> </a:t>
            </a:r>
          </a:p>
          <a:p>
            <a:r>
              <a:rPr lang="fr-CA" dirty="0" smtClean="0"/>
              <a:t>Nouveau format,</a:t>
            </a:r>
            <a:r>
              <a:rPr lang="fr-CA" baseline="0" dirty="0" smtClean="0"/>
              <a:t> plus ergonomique</a:t>
            </a:r>
          </a:p>
          <a:p>
            <a:endParaRPr lang="fr-CA" baseline="0" dirty="0" smtClean="0"/>
          </a:p>
          <a:p>
            <a:r>
              <a:rPr lang="fr-CA" b="1" baseline="0" dirty="0" smtClean="0"/>
              <a:t>Revue</a:t>
            </a:r>
          </a:p>
          <a:p>
            <a:r>
              <a:rPr lang="fr-CA" b="0" baseline="0" dirty="0" smtClean="0"/>
              <a:t>Mode électronique (quoique papier demeure)</a:t>
            </a:r>
          </a:p>
          <a:p>
            <a:r>
              <a:rPr lang="fr-CA" b="0" baseline="0" dirty="0" smtClean="0"/>
              <a:t>Permet d’informer les membres sur les activités de l’organisation</a:t>
            </a:r>
          </a:p>
          <a:p>
            <a:endParaRPr lang="fr-CA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93710-2C30-4F8F-BB42-BE34331DDE09}" type="slidenum">
              <a:rPr lang="fr-CA" smtClean="0"/>
              <a:t>7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96089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b="1" dirty="0" smtClean="0"/>
              <a:t>Document </a:t>
            </a:r>
            <a:r>
              <a:rPr lang="fr-CA" sz="1200" b="1" i="1" dirty="0" smtClean="0"/>
              <a:t>sécurité des actifs </a:t>
            </a:r>
            <a:r>
              <a:rPr lang="fr-CA" sz="1200" b="1" dirty="0" smtClean="0"/>
              <a:t>du CNRIS</a:t>
            </a:r>
          </a:p>
          <a:p>
            <a:endParaRPr lang="fr-CA" sz="1200" b="1" dirty="0" smtClean="0"/>
          </a:p>
          <a:p>
            <a:r>
              <a:rPr lang="fr-CA" sz="1200" b="1" dirty="0" smtClean="0"/>
              <a:t>Envoie des états des résultats au trésorier</a:t>
            </a:r>
          </a:p>
          <a:p>
            <a:r>
              <a:rPr lang="fr-CA" sz="1200" b="0" dirty="0" smtClean="0"/>
              <a:t>Vérification </a:t>
            </a:r>
            <a:r>
              <a:rPr lang="fr-CA" sz="1200" b="0" baseline="0" dirty="0" smtClean="0"/>
              <a:t>sur les finances </a:t>
            </a:r>
            <a:endParaRPr lang="fr-CA" sz="1200" b="0" dirty="0" smtClean="0"/>
          </a:p>
          <a:p>
            <a:endParaRPr lang="fr-CA" sz="1200" b="1" dirty="0" smtClean="0"/>
          </a:p>
          <a:p>
            <a:r>
              <a:rPr lang="fr-CA" sz="1200" b="1" dirty="0" smtClean="0"/>
              <a:t>Cahier de politique et procédures sur les tâches quotidiennes</a:t>
            </a:r>
          </a:p>
          <a:p>
            <a:endParaRPr lang="fr-CA" sz="1200" b="1" dirty="0" smtClean="0"/>
          </a:p>
          <a:p>
            <a:r>
              <a:rPr lang="fr-CA" sz="1200" b="1" dirty="0" smtClean="0"/>
              <a:t>Comptabilité avec Desjardins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b="0" dirty="0" smtClean="0"/>
              <a:t>Vérification </a:t>
            </a:r>
            <a:r>
              <a:rPr lang="fr-CA" sz="1200" b="0" baseline="0" dirty="0" smtClean="0"/>
              <a:t>sur les finances </a:t>
            </a:r>
            <a:endParaRPr lang="fr-CA" sz="1200" b="0" dirty="0" smtClean="0"/>
          </a:p>
          <a:p>
            <a:endParaRPr lang="fr-CA" sz="1200" b="1" dirty="0" smtClean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93710-2C30-4F8F-BB42-BE34331DDE09}" type="slidenum">
              <a:rPr lang="fr-CA" smtClean="0"/>
              <a:t>8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29846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0B144-9D4F-4231-ADE0-BF0F031ACE80}" type="datetimeFigureOut">
              <a:rPr lang="fr-CA" smtClean="0"/>
              <a:t>2013-07-02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580D-47E8-4733-A30E-EC5A227FDC1D}" type="slidenum">
              <a:rPr lang="fr-CA" smtClean="0"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0B144-9D4F-4231-ADE0-BF0F031ACE80}" type="datetimeFigureOut">
              <a:rPr lang="fr-CA" smtClean="0"/>
              <a:t>2013-07-02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580D-47E8-4733-A30E-EC5A227FDC1D}" type="slidenum">
              <a:rPr lang="fr-CA" smtClean="0"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0B144-9D4F-4231-ADE0-BF0F031ACE80}" type="datetimeFigureOut">
              <a:rPr lang="fr-CA" smtClean="0"/>
              <a:t>2013-07-02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580D-47E8-4733-A30E-EC5A227FDC1D}" type="slidenum">
              <a:rPr lang="fr-CA" smtClean="0"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0B144-9D4F-4231-ADE0-BF0F031ACE80}" type="datetimeFigureOut">
              <a:rPr lang="fr-CA" smtClean="0"/>
              <a:t>2013-07-02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580D-47E8-4733-A30E-EC5A227FDC1D}" type="slidenum">
              <a:rPr lang="fr-CA" smtClean="0"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0B144-9D4F-4231-ADE0-BF0F031ACE80}" type="datetimeFigureOut">
              <a:rPr lang="fr-CA" smtClean="0"/>
              <a:t>2013-07-02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580D-47E8-4733-A30E-EC5A227FDC1D}" type="slidenum">
              <a:rPr lang="fr-CA" smtClean="0"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0B144-9D4F-4231-ADE0-BF0F031ACE80}" type="datetimeFigureOut">
              <a:rPr lang="fr-CA" smtClean="0"/>
              <a:t>2013-07-02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580D-47E8-4733-A30E-EC5A227FDC1D}" type="slidenum">
              <a:rPr lang="fr-CA" smtClean="0"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0B144-9D4F-4231-ADE0-BF0F031ACE80}" type="datetimeFigureOut">
              <a:rPr lang="fr-CA" smtClean="0"/>
              <a:t>2013-07-02</a:t>
            </a:fld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580D-47E8-4733-A30E-EC5A227FDC1D}" type="slidenum">
              <a:rPr lang="fr-CA" smtClean="0"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0B144-9D4F-4231-ADE0-BF0F031ACE80}" type="datetimeFigureOut">
              <a:rPr lang="fr-CA" smtClean="0"/>
              <a:t>2013-07-02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580D-47E8-4733-A30E-EC5A227FDC1D}" type="slidenum">
              <a:rPr lang="fr-CA" smtClean="0"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0B144-9D4F-4231-ADE0-BF0F031ACE80}" type="datetimeFigureOut">
              <a:rPr lang="fr-CA" smtClean="0"/>
              <a:t>2013-07-02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580D-47E8-4733-A30E-EC5A227FDC1D}" type="slidenum">
              <a:rPr lang="fr-CA" smtClean="0"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0B144-9D4F-4231-ADE0-BF0F031ACE80}" type="datetimeFigureOut">
              <a:rPr lang="fr-CA" smtClean="0"/>
              <a:t>2013-07-02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580D-47E8-4733-A30E-EC5A227FDC1D}" type="slidenum">
              <a:rPr lang="fr-CA" smtClean="0"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0B144-9D4F-4231-ADE0-BF0F031ACE80}" type="datetimeFigureOut">
              <a:rPr lang="fr-CA" smtClean="0"/>
              <a:t>2013-07-02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580D-47E8-4733-A30E-EC5A227FDC1D}" type="slidenum">
              <a:rPr lang="fr-CA" smtClean="0"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0B144-9D4F-4231-ADE0-BF0F031ACE80}" type="datetimeFigureOut">
              <a:rPr lang="fr-CA" smtClean="0"/>
              <a:t>2013-07-02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D580D-47E8-4733-A30E-EC5A227FDC1D}" type="slidenum">
              <a:rPr lang="fr-CA" smtClean="0"/>
              <a:t>‹#›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CA" sz="4000" b="1" dirty="0" smtClean="0">
                <a:solidFill>
                  <a:schemeClr val="bg1"/>
                </a:solidFill>
              </a:rPr>
              <a:t>Survol de l’année 2012 et avancement du plan d’action</a:t>
            </a:r>
            <a:endParaRPr lang="fr-CA" sz="4000" b="1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1752600"/>
          </a:xfrm>
        </p:spPr>
        <p:txBody>
          <a:bodyPr/>
          <a:lstStyle/>
          <a:p>
            <a:endParaRPr lang="fr-CA" dirty="0" smtClean="0">
              <a:solidFill>
                <a:schemeClr val="bg1"/>
              </a:solidFill>
            </a:endParaRPr>
          </a:p>
          <a:p>
            <a:r>
              <a:rPr lang="fr-CA" dirty="0" smtClean="0">
                <a:solidFill>
                  <a:schemeClr val="bg1"/>
                </a:solidFill>
              </a:rPr>
              <a:t>Journées d’étude CNRIS 2013</a:t>
            </a:r>
            <a:endParaRPr lang="fr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88832" cy="2074242"/>
          </a:xfrm>
        </p:spPr>
        <p:txBody>
          <a:bodyPr>
            <a:noAutofit/>
          </a:bodyPr>
          <a:lstStyle/>
          <a:p>
            <a:r>
              <a:rPr lang="fr-CA" sz="2400" b="1" dirty="0" smtClean="0"/>
              <a:t>Orientation 1 </a:t>
            </a:r>
            <a:r>
              <a:rPr lang="fr-CA" sz="2400" dirty="0" smtClean="0"/>
              <a:t/>
            </a:r>
            <a:br>
              <a:rPr lang="fr-CA" sz="2400" dirty="0" smtClean="0"/>
            </a:br>
            <a:r>
              <a:rPr lang="fr-CA" sz="2400" dirty="0" smtClean="0"/>
              <a:t>Soutenir les milieux de pratique dans leur développement et consolider leur maillage avec les milieux universitaires</a:t>
            </a:r>
            <a:endParaRPr lang="fr-CA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2317481"/>
            <a:ext cx="7211144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r-CA" sz="2000" b="1" dirty="0" smtClean="0"/>
              <a:t>Réalisations</a:t>
            </a:r>
          </a:p>
          <a:p>
            <a:pPr marL="0" lvl="0" indent="0">
              <a:buNone/>
            </a:pPr>
            <a:endParaRPr lang="fr-CA" sz="2000" b="1" dirty="0" smtClean="0"/>
          </a:p>
          <a:p>
            <a:r>
              <a:rPr lang="fr-CA" sz="2000" dirty="0" smtClean="0"/>
              <a:t>Création d’un comité de pilotage sur le projet de développement d’une culture de recherche en établissement</a:t>
            </a:r>
          </a:p>
          <a:p>
            <a:r>
              <a:rPr lang="fr-CA" sz="2000" dirty="0" smtClean="0"/>
              <a:t>Mise à jour du projet sur la recension des écrits en DI/TED en partenariat avec le CRDITED MCQ – IU et CRDI Saguenay-Lac-Saint-Jean</a:t>
            </a:r>
          </a:p>
          <a:p>
            <a:r>
              <a:rPr lang="fr-CA" sz="2000" dirty="0"/>
              <a:t>Participation du projet d’observatoire avec la FQCRDITED</a:t>
            </a:r>
          </a:p>
          <a:p>
            <a:r>
              <a:rPr lang="fr-CA" sz="2000" dirty="0"/>
              <a:t>Participation à la table de la recherche à la FQCRDITED</a:t>
            </a:r>
          </a:p>
          <a:p>
            <a:pPr marL="0" indent="0">
              <a:buNone/>
            </a:pPr>
            <a:endParaRPr lang="fr-CA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rmAutofit/>
          </a:bodyPr>
          <a:lstStyle/>
          <a:p>
            <a:r>
              <a:rPr lang="fr-CA" sz="2400" dirty="0" smtClean="0"/>
              <a:t>Orientation 2 : Répondre aux besoins de la communauté de recherche </a:t>
            </a:r>
            <a:endParaRPr lang="fr-CA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/>
          <a:lstStyle/>
          <a:p>
            <a:pPr marL="0" lvl="0" indent="0">
              <a:buNone/>
            </a:pPr>
            <a:r>
              <a:rPr lang="fr-CA" sz="2000" b="1" dirty="0" smtClean="0"/>
              <a:t>Réalisations</a:t>
            </a:r>
          </a:p>
          <a:p>
            <a:pPr marL="0" lvl="0" indent="0">
              <a:buNone/>
            </a:pPr>
            <a:endParaRPr lang="fr-CA" sz="2000" dirty="0" smtClean="0"/>
          </a:p>
          <a:p>
            <a:pPr lvl="0"/>
            <a:r>
              <a:rPr lang="fr-CA" sz="2000" dirty="0" smtClean="0"/>
              <a:t>Création </a:t>
            </a:r>
            <a:r>
              <a:rPr lang="fr-CA" sz="2000" i="1" dirty="0" smtClean="0"/>
              <a:t>Bourse Jean-Marie Bouchard</a:t>
            </a:r>
          </a:p>
          <a:p>
            <a:pPr lvl="0"/>
            <a:r>
              <a:rPr lang="fr-CA" sz="2000" dirty="0" smtClean="0"/>
              <a:t>Refonte des programmes de soutiens financiers </a:t>
            </a:r>
            <a:endParaRPr lang="fr-CA" sz="2000" dirty="0"/>
          </a:p>
          <a:p>
            <a:pPr lvl="0"/>
            <a:r>
              <a:rPr lang="fr-CA" sz="2000" dirty="0" smtClean="0"/>
              <a:t>Diffusion / transfert des connaissances </a:t>
            </a:r>
          </a:p>
          <a:p>
            <a:pPr lvl="1"/>
            <a:r>
              <a:rPr lang="fr-CA" sz="1600" dirty="0" smtClean="0"/>
              <a:t>par la Revue CNRIS </a:t>
            </a:r>
          </a:p>
          <a:p>
            <a:pPr lvl="1"/>
            <a:r>
              <a:rPr lang="fr-CA" sz="1600" dirty="0"/>
              <a:t>p</a:t>
            </a:r>
            <a:r>
              <a:rPr lang="fr-CA" sz="1600" dirty="0" smtClean="0"/>
              <a:t>ar le Congrès de l’AIRHM</a:t>
            </a:r>
            <a:endParaRPr lang="fr-CA" sz="16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58720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b="1" dirty="0" smtClean="0"/>
              <a:t>Réalisations</a:t>
            </a:r>
          </a:p>
          <a:p>
            <a:pPr marL="0" indent="0">
              <a:buNone/>
            </a:pPr>
            <a:endParaRPr lang="fr-CA" sz="2000" dirty="0" smtClean="0"/>
          </a:p>
          <a:p>
            <a:r>
              <a:rPr lang="fr-CA" sz="2000" dirty="0" smtClean="0"/>
              <a:t>Démarrage bourse OPHQ</a:t>
            </a:r>
          </a:p>
          <a:p>
            <a:r>
              <a:rPr lang="fr-CA" sz="2000" dirty="0" smtClean="0"/>
              <a:t>Démarrage bourse CSSS-CAU </a:t>
            </a:r>
          </a:p>
          <a:p>
            <a:r>
              <a:rPr lang="fr-CA" sz="2000" dirty="0" smtClean="0"/>
              <a:t>Soutien financier Comité franco-québécois</a:t>
            </a:r>
          </a:p>
          <a:p>
            <a:r>
              <a:rPr lang="fr-CA" sz="2000" dirty="0" smtClean="0"/>
              <a:t>Sondage auprès des lauréats </a:t>
            </a:r>
          </a:p>
          <a:p>
            <a:r>
              <a:rPr lang="fr-CA" sz="2000" dirty="0" smtClean="0"/>
              <a:t>Sondage auprès des chercheurs</a:t>
            </a:r>
            <a:endParaRPr lang="fr-CA" sz="20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476375" y="274638"/>
            <a:ext cx="7210425" cy="1143000"/>
          </a:xfrm>
        </p:spPr>
        <p:txBody>
          <a:bodyPr>
            <a:normAutofit/>
          </a:bodyPr>
          <a:lstStyle/>
          <a:p>
            <a:r>
              <a:rPr lang="fr-CA" sz="2400" dirty="0" smtClean="0"/>
              <a:t>Orientation 2 : Répondre aux besoins de la communauté de recherche 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307461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rmAutofit/>
          </a:bodyPr>
          <a:lstStyle/>
          <a:p>
            <a:r>
              <a:rPr lang="fr-CA" sz="2400" dirty="0" smtClean="0"/>
              <a:t>Orientation 3 : Soutenir le réseautage de recherche en DI / TED</a:t>
            </a:r>
            <a:endParaRPr lang="fr-CA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b="1" dirty="0" smtClean="0"/>
              <a:t>Réalisations</a:t>
            </a:r>
          </a:p>
          <a:p>
            <a:pPr marL="0" indent="0">
              <a:buNone/>
            </a:pPr>
            <a:endParaRPr lang="fr-CA" sz="2000" b="1" dirty="0" smtClean="0"/>
          </a:p>
          <a:p>
            <a:r>
              <a:rPr lang="fr-CA" sz="2000" dirty="0" smtClean="0"/>
              <a:t>Observatoire</a:t>
            </a:r>
          </a:p>
          <a:p>
            <a:pPr lvl="1"/>
            <a:r>
              <a:rPr lang="fr-CA" sz="1600" dirty="0" smtClean="0"/>
              <a:t>Ressource à temps plein</a:t>
            </a:r>
          </a:p>
          <a:p>
            <a:r>
              <a:rPr lang="fr-CA" sz="2000" dirty="0" smtClean="0"/>
              <a:t>Partenariat avec la FQCRDITED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269442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Autofit/>
          </a:bodyPr>
          <a:lstStyle/>
          <a:p>
            <a:r>
              <a:rPr lang="fr-CA" sz="2400" dirty="0" smtClean="0"/>
              <a:t>Orientation 4 : Favoriser la relève chez les chercheurs en milieux de pratique et universitaire</a:t>
            </a:r>
            <a:endParaRPr lang="fr-CA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b="1" dirty="0" smtClean="0"/>
              <a:t>Réalisations</a:t>
            </a:r>
          </a:p>
          <a:p>
            <a:pPr marL="0" indent="0">
              <a:buNone/>
            </a:pPr>
            <a:endParaRPr lang="fr-CA" sz="2000" b="1" dirty="0" smtClean="0"/>
          </a:p>
          <a:p>
            <a:r>
              <a:rPr lang="fr-CA" sz="2000" dirty="0" smtClean="0"/>
              <a:t>Augmentation du nombre de candidatures pour la bourse de premier cycle.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640726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rmAutofit/>
          </a:bodyPr>
          <a:lstStyle/>
          <a:p>
            <a:r>
              <a:rPr lang="fr-CA" sz="2400" dirty="0" smtClean="0"/>
              <a:t>Orientation 5 : Maintenir la visibilité et le rayonnement</a:t>
            </a:r>
            <a:endParaRPr lang="fr-CA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b="1" dirty="0" smtClean="0"/>
              <a:t>Réalisations</a:t>
            </a:r>
          </a:p>
          <a:p>
            <a:r>
              <a:rPr lang="fr-CA" sz="2000" dirty="0" smtClean="0"/>
              <a:t>Bulletin (nouvelle formule)</a:t>
            </a:r>
          </a:p>
          <a:p>
            <a:r>
              <a:rPr lang="fr-CA" sz="2000" dirty="0" smtClean="0"/>
              <a:t>Revue (nouvelle formule)</a:t>
            </a:r>
            <a:endParaRPr lang="fr-CA" sz="2000" dirty="0"/>
          </a:p>
          <a:p>
            <a:endParaRPr lang="fr-CA" sz="2000" b="1" dirty="0"/>
          </a:p>
        </p:txBody>
      </p:sp>
    </p:spTree>
    <p:extLst>
      <p:ext uri="{BB962C8B-B14F-4D97-AF65-F5344CB8AC3E}">
        <p14:creationId xmlns:p14="http://schemas.microsoft.com/office/powerpoint/2010/main" val="2222526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rmAutofit/>
          </a:bodyPr>
          <a:lstStyle/>
          <a:p>
            <a:r>
              <a:rPr lang="fr-CA" sz="2400" dirty="0" smtClean="0"/>
              <a:t>Orientation 6 : Gestion courante des dossiers de comptabilité et de secrétariat</a:t>
            </a:r>
            <a:endParaRPr lang="fr-CA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b="1" dirty="0" smtClean="0"/>
              <a:t>Réalisations</a:t>
            </a:r>
          </a:p>
          <a:p>
            <a:pPr marL="0" indent="0">
              <a:buNone/>
            </a:pPr>
            <a:endParaRPr lang="fr-CA" sz="2000" dirty="0" smtClean="0"/>
          </a:p>
          <a:p>
            <a:r>
              <a:rPr lang="fr-CA" sz="2000" dirty="0" smtClean="0"/>
              <a:t>Document </a:t>
            </a:r>
            <a:r>
              <a:rPr lang="fr-CA" sz="2000" i="1" dirty="0" smtClean="0"/>
              <a:t>sécurité des actifs </a:t>
            </a:r>
            <a:r>
              <a:rPr lang="fr-CA" sz="2000" dirty="0" smtClean="0"/>
              <a:t>du CNRIS</a:t>
            </a:r>
          </a:p>
          <a:p>
            <a:r>
              <a:rPr lang="fr-CA" sz="2000" dirty="0" smtClean="0"/>
              <a:t>Envoie des états des résultats au trésorier</a:t>
            </a:r>
          </a:p>
          <a:p>
            <a:r>
              <a:rPr lang="fr-CA" sz="2000" dirty="0" smtClean="0"/>
              <a:t>Cahier de politiques et procédures sur les tâches quotidiennes</a:t>
            </a:r>
          </a:p>
          <a:p>
            <a:r>
              <a:rPr lang="fr-CA" sz="2000" dirty="0" smtClean="0"/>
              <a:t>Comptabilité avec Desjardins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9882879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643</Words>
  <Application>Microsoft Office PowerPoint</Application>
  <PresentationFormat>On-screen Show (4:3)</PresentationFormat>
  <Paragraphs>119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Thème Office</vt:lpstr>
      <vt:lpstr>Survol de l’année 2012 et avancement du plan d’action</vt:lpstr>
      <vt:lpstr>Orientation 1  Soutenir les milieux de pratique dans leur développement et consolider leur maillage avec les milieux universitaires</vt:lpstr>
      <vt:lpstr>Orientation 2 : Répondre aux besoins de la communauté de recherche </vt:lpstr>
      <vt:lpstr>Orientation 2 : Répondre aux besoins de la communauté de recherche </vt:lpstr>
      <vt:lpstr>Orientation 3 : Soutenir le réseautage de recherche en DI / TED</vt:lpstr>
      <vt:lpstr>Orientation 4 : Favoriser la relève chez les chercheurs en milieux de pratique et universitaire</vt:lpstr>
      <vt:lpstr>Orientation 5 : Maintenir la visibilité et le rayonnement</vt:lpstr>
      <vt:lpstr>Orientation 6 : Gestion courante des dossiers de comptabilité et de secrétariat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Pat Laperrière</dc:creator>
  <cp:lastModifiedBy>SEAPRAdmin</cp:lastModifiedBy>
  <cp:revision>25</cp:revision>
  <cp:lastPrinted>2013-01-29T18:40:04Z</cp:lastPrinted>
  <dcterms:created xsi:type="dcterms:W3CDTF">2011-04-30T03:11:41Z</dcterms:created>
  <dcterms:modified xsi:type="dcterms:W3CDTF">2013-07-02T14:54:22Z</dcterms:modified>
</cp:coreProperties>
</file>